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51" r:id="rId3"/>
    <p:sldId id="257" r:id="rId4"/>
    <p:sldId id="260" r:id="rId5"/>
    <p:sldId id="263" r:id="rId6"/>
    <p:sldId id="264" r:id="rId7"/>
    <p:sldId id="275" r:id="rId8"/>
    <p:sldId id="267" r:id="rId9"/>
    <p:sldId id="268" r:id="rId10"/>
    <p:sldId id="277" r:id="rId11"/>
    <p:sldId id="270" r:id="rId12"/>
    <p:sldId id="271" r:id="rId13"/>
    <p:sldId id="272" r:id="rId14"/>
    <p:sldId id="273" r:id="rId15"/>
    <p:sldId id="274" r:id="rId16"/>
    <p:sldId id="276" r:id="rId17"/>
    <p:sldId id="279" r:id="rId18"/>
    <p:sldId id="282" r:id="rId19"/>
    <p:sldId id="283" r:id="rId20"/>
    <p:sldId id="284" r:id="rId21"/>
    <p:sldId id="285" r:id="rId22"/>
    <p:sldId id="286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96" r:id="rId31"/>
    <p:sldId id="313" r:id="rId32"/>
    <p:sldId id="297" r:id="rId33"/>
    <p:sldId id="298" r:id="rId34"/>
    <p:sldId id="299" r:id="rId35"/>
    <p:sldId id="300" r:id="rId36"/>
    <p:sldId id="301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5375BDF-4A4C-40F5-82E5-7BB87E33190A}">
          <p14:sldIdLst>
            <p14:sldId id="256"/>
            <p14:sldId id="351"/>
            <p14:sldId id="257"/>
            <p14:sldId id="260"/>
            <p14:sldId id="263"/>
            <p14:sldId id="264"/>
            <p14:sldId id="275"/>
            <p14:sldId id="267"/>
            <p14:sldId id="268"/>
            <p14:sldId id="277"/>
            <p14:sldId id="270"/>
            <p14:sldId id="271"/>
            <p14:sldId id="272"/>
            <p14:sldId id="273"/>
            <p14:sldId id="274"/>
            <p14:sldId id="276"/>
            <p14:sldId id="279"/>
            <p14:sldId id="282"/>
            <p14:sldId id="283"/>
            <p14:sldId id="284"/>
            <p14:sldId id="285"/>
            <p14:sldId id="286"/>
          </p14:sldIdLst>
        </p14:section>
        <p14:section name="无标题节" id="{76475DA4-C1CD-4504-B613-3B7593182741}">
          <p14:sldIdLst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313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9" autoAdjust="0"/>
    <p:restoredTop sz="92815" autoAdjust="0"/>
  </p:normalViewPr>
  <p:slideViewPr>
    <p:cSldViewPr snapToGrid="0">
      <p:cViewPr varScale="1">
        <p:scale>
          <a:sx n="105" d="100"/>
          <a:sy n="105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4F851-FCEC-4FA2-AEBC-6794A17F1A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219CE-D2D6-422C-AB79-AD9184C55B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42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04.23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219CE-D2D6-422C-AB79-AD9184C55B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35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https://www.cnblogs.com/touch-skyer/p/9150039.html</a:t>
            </a:r>
          </a:p>
          <a:p>
            <a:r>
              <a:rPr lang="zh-CN" altLang="en-US" dirty="0"/>
              <a:t>如何计算卷积参数的个数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219CE-D2D6-422C-AB79-AD9184C55B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3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219CE-D2D6-422C-AB79-AD9184C55B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8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9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5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23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89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1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2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30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2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06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8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50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EFC4-2411-407C-B042-8A8BCE94CE30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CB101-F328-4E4E-8425-14355CB6B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23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0235326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深度学习之神经网络</a:t>
            </a:r>
            <a:r>
              <a:rPr lang="en-US" altLang="zh-CN" sz="4900" b="1" dirty="0"/>
              <a:t>(CNN/RNN/GAN)</a:t>
            </a:r>
            <a:r>
              <a:rPr lang="zh-CN" altLang="en-US" b="1" dirty="0"/>
              <a:t>算法原理</a:t>
            </a:r>
            <a:r>
              <a:rPr lang="en-US" altLang="zh-CN" b="1" dirty="0"/>
              <a:t>+</a:t>
            </a:r>
            <a:r>
              <a:rPr lang="zh-CN" altLang="en-US" b="1" dirty="0"/>
              <a:t>实战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423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42574"/>
          <a:stretch/>
        </p:blipFill>
        <p:spPr>
          <a:xfrm>
            <a:off x="0" y="0"/>
            <a:ext cx="5111629" cy="2925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41" y="104230"/>
            <a:ext cx="4706196" cy="31342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CB9416-8D0C-43F7-B5C1-227F4595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99" y="3612423"/>
            <a:ext cx="3314564" cy="2888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7DF1BD-C0E5-44CD-8475-238C6B3B3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394" y="3839875"/>
            <a:ext cx="3345296" cy="2890373"/>
          </a:xfrm>
          <a:prstGeom prst="rect">
            <a:avLst/>
          </a:prstGeom>
        </p:spPr>
      </p:pic>
      <p:sp>
        <p:nvSpPr>
          <p:cNvPr id="11" name="右箭头 8">
            <a:extLst>
              <a:ext uri="{FF2B5EF4-FFF2-40B4-BE49-F238E27FC236}">
                <a16:creationId xmlns:a16="http://schemas.microsoft.com/office/drawing/2014/main" id="{18BD376E-D391-4CF7-B5F4-8C0E88C534EC}"/>
              </a:ext>
            </a:extLst>
          </p:cNvPr>
          <p:cNvSpPr/>
          <p:nvPr/>
        </p:nvSpPr>
        <p:spPr>
          <a:xfrm>
            <a:off x="3697812" y="5056461"/>
            <a:ext cx="144997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D597E3-A95C-43B2-BED0-287F3C9B4396}"/>
              </a:ext>
            </a:extLst>
          </p:cNvPr>
          <p:cNvSpPr txBox="1"/>
          <p:nvPr/>
        </p:nvSpPr>
        <p:spPr>
          <a:xfrm>
            <a:off x="6709233" y="5100395"/>
            <a:ext cx="308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之前梯度的积累值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2A05B5-803D-400C-9A18-39B6F7252345}"/>
              </a:ext>
            </a:extLst>
          </p:cNvPr>
          <p:cNvSpPr txBox="1"/>
          <p:nvPr/>
        </p:nvSpPr>
        <p:spPr>
          <a:xfrm>
            <a:off x="2547932" y="3552406"/>
            <a:ext cx="374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开始训练，积累动量，加速训练</a:t>
            </a:r>
            <a:endParaRPr lang="en-US" altLang="zh-CN" sz="1200" dirty="0"/>
          </a:p>
          <a:p>
            <a:r>
              <a:rPr lang="zh-CN" altLang="en-US" sz="1200" dirty="0"/>
              <a:t>局部极值附近，梯度为</a:t>
            </a:r>
            <a:r>
              <a:rPr lang="en-US" altLang="zh-CN" sz="1200" dirty="0"/>
              <a:t>0</a:t>
            </a:r>
            <a:r>
              <a:rPr lang="zh-CN" altLang="en-US" sz="1200" dirty="0"/>
              <a:t>，由于动量，跳出陷阱</a:t>
            </a:r>
            <a:endParaRPr lang="en-US" altLang="zh-CN" sz="1200" dirty="0"/>
          </a:p>
          <a:p>
            <a:r>
              <a:rPr lang="zh-CN" altLang="en-US" sz="1200" dirty="0"/>
              <a:t>梯度改变方向的时候，动量缓解动荡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6071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528" y="350374"/>
            <a:ext cx="2609416" cy="26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4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- 1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Cifar-10 dataset</a:t>
            </a:r>
          </a:p>
          <a:p>
            <a:r>
              <a:rPr lang="zh-CN" altLang="en-US" dirty="0"/>
              <a:t>二分类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5957455"/>
            <a:ext cx="1205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05.11 2-5/2-6 </a:t>
            </a:r>
            <a:r>
              <a:rPr lang="zh-CN" altLang="en-US" dirty="0"/>
              <a:t>数据处理与模型图构建 </a:t>
            </a:r>
            <a:r>
              <a:rPr lang="en-US" altLang="zh-CN" dirty="0"/>
              <a:t>D:\DevProgram\2020-DL-MOOC\CifarSample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365125"/>
            <a:ext cx="4495800" cy="4991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32618" y="1371600"/>
            <a:ext cx="3713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 err="1"/>
              <a:t>cifar</a:t>
            </a:r>
            <a:r>
              <a:rPr lang="zh-CN" altLang="en-US" dirty="0"/>
              <a:t>数据集中读入数据，只保留</a:t>
            </a:r>
            <a:r>
              <a:rPr lang="en-US" altLang="zh-CN" dirty="0"/>
              <a:t>label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的数据。数据大小为</a:t>
            </a:r>
            <a:endParaRPr lang="en-US" altLang="zh-CN" dirty="0"/>
          </a:p>
          <a:p>
            <a:r>
              <a:rPr lang="en-US" altLang="zh-CN" dirty="0"/>
              <a:t>10000</a:t>
            </a:r>
            <a:r>
              <a:rPr lang="zh-CN" altLang="en-US" dirty="0"/>
              <a:t>条。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16586" y="2788538"/>
            <a:ext cx="371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对图像数据进行归一化。未做这一步之前，训练和测试的</a:t>
            </a:r>
            <a:r>
              <a:rPr lang="en-US" altLang="zh-CN" dirty="0"/>
              <a:t>accuracy</a:t>
            </a:r>
            <a:r>
              <a:rPr lang="zh-CN" altLang="en-US" dirty="0"/>
              <a:t>只在</a:t>
            </a:r>
            <a:r>
              <a:rPr lang="en-US" altLang="zh-CN" dirty="0"/>
              <a:t>50%</a:t>
            </a:r>
            <a:r>
              <a:rPr lang="zh-CN" altLang="en-US" dirty="0"/>
              <a:t>左右。加入这一步，提升到</a:t>
            </a:r>
            <a:r>
              <a:rPr lang="en-US" altLang="zh-CN" dirty="0"/>
              <a:t>80%</a:t>
            </a:r>
            <a:r>
              <a:rPr lang="zh-CN" altLang="en-US" dirty="0"/>
              <a:t>以上。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849091" y="3408218"/>
            <a:ext cx="290945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2396" y="3762707"/>
            <a:ext cx="371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创建一个</a:t>
            </a:r>
            <a:r>
              <a:rPr lang="en-US" altLang="zh-CN" dirty="0" err="1"/>
              <a:t>Cifar</a:t>
            </a:r>
            <a:r>
              <a:rPr lang="zh-CN" altLang="en-US" dirty="0"/>
              <a:t>的类，读入</a:t>
            </a:r>
            <a:r>
              <a:rPr lang="zh-CN" altLang="en-US" b="1" dirty="0"/>
              <a:t>数据</a:t>
            </a:r>
            <a:r>
              <a:rPr lang="zh-CN" altLang="en-US" dirty="0"/>
              <a:t>，构建</a:t>
            </a:r>
            <a:r>
              <a:rPr lang="en-US" altLang="zh-CN" b="1" dirty="0"/>
              <a:t>shuffle</a:t>
            </a:r>
            <a:r>
              <a:rPr lang="zh-CN" altLang="en-US" b="1" dirty="0"/>
              <a:t>函数</a:t>
            </a:r>
            <a:r>
              <a:rPr lang="zh-CN" altLang="en-US" dirty="0"/>
              <a:t>，生成</a:t>
            </a:r>
            <a:r>
              <a:rPr lang="en-US" altLang="zh-CN" b="1" dirty="0"/>
              <a:t>batch</a:t>
            </a:r>
            <a:r>
              <a:rPr lang="zh-CN" altLang="en-US" b="1" dirty="0"/>
              <a:t>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CF5C66-3354-4333-8890-BB2CAABFA437}"/>
              </a:ext>
            </a:extLst>
          </p:cNvPr>
          <p:cNvSpPr txBox="1"/>
          <p:nvPr/>
        </p:nvSpPr>
        <p:spPr>
          <a:xfrm>
            <a:off x="8220941" y="4590097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/>
              <a:t>数据的归一化对训练精度的影响</a:t>
            </a:r>
          </a:p>
        </p:txBody>
      </p:sp>
    </p:spTree>
    <p:extLst>
      <p:ext uri="{BB962C8B-B14F-4D97-AF65-F5344CB8AC3E}">
        <p14:creationId xmlns:p14="http://schemas.microsoft.com/office/powerpoint/2010/main" val="5633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2" y="340736"/>
            <a:ext cx="5334000" cy="3571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5582" y="56278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</a:t>
            </a:r>
            <a:r>
              <a:rPr lang="en-US" altLang="zh-CN" dirty="0"/>
              <a:t>batch</a:t>
            </a:r>
            <a:r>
              <a:rPr lang="zh-CN" altLang="en-US" dirty="0"/>
              <a:t>数据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205" y="80525"/>
            <a:ext cx="6677025" cy="1247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13205" y="1265345"/>
            <a:ext cx="458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读入训练，测试数据</a:t>
            </a:r>
            <a:endParaRPr lang="en-US" altLang="zh-CN" dirty="0"/>
          </a:p>
          <a:p>
            <a:r>
              <a:rPr lang="zh-CN" altLang="en-US" dirty="0"/>
              <a:t>训练数据需要</a:t>
            </a:r>
            <a:r>
              <a:rPr lang="en-US" altLang="zh-CN" dirty="0"/>
              <a:t>shuffle</a:t>
            </a:r>
            <a:r>
              <a:rPr lang="zh-CN" altLang="en-US" dirty="0"/>
              <a:t>，测试数据不需要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13205" y="1993519"/>
            <a:ext cx="6164840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构建</a:t>
            </a:r>
            <a:r>
              <a:rPr lang="en-US" altLang="zh-CN" dirty="0" err="1"/>
              <a:t>tensorflow</a:t>
            </a:r>
            <a:r>
              <a:rPr lang="zh-CN" altLang="en-US" dirty="0"/>
              <a:t>的计算图：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训练样本 </a:t>
            </a:r>
            <a:r>
              <a:rPr lang="en-US" altLang="zh-CN" dirty="0"/>
              <a:t>x     ---- placeholder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Ground truth y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参数 </a:t>
            </a:r>
            <a:r>
              <a:rPr lang="en-US" altLang="zh-CN" dirty="0" err="1"/>
              <a:t>w,b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预测值 </a:t>
            </a:r>
            <a:r>
              <a:rPr lang="en-US" altLang="zh-CN" dirty="0"/>
              <a:t>y_ = x*w + b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将预测值进行</a:t>
            </a:r>
            <a:r>
              <a:rPr lang="en-US" altLang="zh-CN" dirty="0"/>
              <a:t>sigmoid</a:t>
            </a:r>
            <a:r>
              <a:rPr lang="zh-CN" altLang="en-US" dirty="0"/>
              <a:t>转换为概率值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/>
              <a:t>loss </a:t>
            </a:r>
            <a:r>
              <a:rPr lang="zh-CN" altLang="en-US" dirty="0"/>
              <a:t>（浮点概率值 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 err="1"/>
              <a:t>correct_prediction</a:t>
            </a:r>
            <a:r>
              <a:rPr lang="en-US" altLang="zh-CN" dirty="0"/>
              <a:t> (</a:t>
            </a:r>
            <a:r>
              <a:rPr lang="zh-CN" altLang="en-US" dirty="0"/>
              <a:t>比较布尔值 </a:t>
            </a:r>
            <a:r>
              <a:rPr lang="en-US" altLang="zh-CN" dirty="0"/>
              <a:t>p_y_1 &gt; 0.5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计算</a:t>
            </a:r>
            <a:r>
              <a:rPr lang="en-US" altLang="zh-CN" dirty="0"/>
              <a:t>accuracy </a:t>
            </a:r>
            <a:r>
              <a:rPr lang="zh-CN" altLang="en-US" dirty="0"/>
              <a:t>（求均值）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定义学习率，梯度下降方法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325582" y="4525907"/>
            <a:ext cx="6164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初始化</a:t>
            </a:r>
            <a:r>
              <a:rPr lang="en-US" altLang="zh-CN" dirty="0" err="1"/>
              <a:t>init</a:t>
            </a:r>
            <a:r>
              <a:rPr lang="en-US" altLang="zh-CN" dirty="0"/>
              <a:t> = </a:t>
            </a:r>
            <a:r>
              <a:rPr lang="en-US" altLang="zh-CN" dirty="0" err="1"/>
              <a:t>tf.global_variables_initializer</a:t>
            </a:r>
            <a:r>
              <a:rPr lang="en-US" altLang="zh-CN" dirty="0"/>
              <a:t>()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设置</a:t>
            </a:r>
            <a:r>
              <a:rPr lang="en-US" altLang="zh-CN" dirty="0"/>
              <a:t>batch size</a:t>
            </a:r>
            <a:r>
              <a:rPr lang="zh-CN" altLang="en-US" dirty="0"/>
              <a:t>， </a:t>
            </a:r>
            <a:r>
              <a:rPr lang="en-US" altLang="zh-CN" dirty="0"/>
              <a:t>training step, test step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启动</a:t>
            </a:r>
            <a:r>
              <a:rPr lang="en-US" altLang="zh-CN" dirty="0"/>
              <a:t>session</a:t>
            </a:r>
            <a:r>
              <a:rPr lang="zh-CN" altLang="en-US" dirty="0"/>
              <a:t> ：注入</a:t>
            </a:r>
            <a:r>
              <a:rPr lang="en-US" altLang="zh-CN" dirty="0"/>
              <a:t>train data, test data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044" y="4912744"/>
            <a:ext cx="5210175" cy="1362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44" y="5712844"/>
            <a:ext cx="57054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1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7" y="161059"/>
            <a:ext cx="10534650" cy="445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60" y="4164374"/>
            <a:ext cx="3933825" cy="2466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5573236"/>
            <a:ext cx="61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20200513 </a:t>
            </a:r>
            <a:r>
              <a:rPr lang="zh-CN" altLang="en-US" dirty="0"/>
              <a:t>我自己的训练结果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186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05" y="169901"/>
            <a:ext cx="5572125" cy="1609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57600" y="378823"/>
            <a:ext cx="365760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61320" y="1293232"/>
            <a:ext cx="365760" cy="26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05" y="1988548"/>
            <a:ext cx="4333875" cy="1657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1605" y="4118509"/>
            <a:ext cx="616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 err="1"/>
              <a:t>softmax</a:t>
            </a:r>
            <a:r>
              <a:rPr lang="zh-CN" altLang="en-US" dirty="0"/>
              <a:t>函数，将网络输出转换为概率值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将</a:t>
            </a:r>
            <a:r>
              <a:rPr lang="en-US" altLang="zh-CN" dirty="0"/>
              <a:t>ground truth label</a:t>
            </a:r>
            <a:r>
              <a:rPr lang="zh-CN" altLang="en-US" dirty="0"/>
              <a:t>转换为 </a:t>
            </a:r>
            <a:r>
              <a:rPr lang="en-US" altLang="zh-CN" dirty="0"/>
              <a:t>One hot code</a:t>
            </a:r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05" y="5243512"/>
            <a:ext cx="5276850" cy="1247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445" y="509451"/>
            <a:ext cx="3933825" cy="2705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33445" y="3214551"/>
            <a:ext cx="4264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多分类训练结果</a:t>
            </a:r>
            <a:endParaRPr lang="en-US" altLang="zh-CN" dirty="0"/>
          </a:p>
          <a:p>
            <a:r>
              <a:rPr lang="zh-CN" altLang="en-US" dirty="0"/>
              <a:t>精度低，因为只用了最简单的网络，层数少，参数少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948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 </a:t>
            </a:r>
            <a:r>
              <a:rPr lang="en-US" altLang="zh-CN" dirty="0"/>
              <a:t>– </a:t>
            </a:r>
            <a:r>
              <a:rPr lang="zh-CN" altLang="en-US" dirty="0"/>
              <a:t>图像处理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6759"/>
          </a:xfrm>
        </p:spPr>
        <p:txBody>
          <a:bodyPr>
            <a:normAutofit/>
          </a:bodyPr>
          <a:lstStyle/>
          <a:p>
            <a:r>
              <a:rPr lang="zh-CN" altLang="en-US" dirty="0"/>
              <a:t>图像处理时遇到的问题</a:t>
            </a:r>
            <a:endParaRPr lang="en-US" altLang="zh-CN" dirty="0"/>
          </a:p>
          <a:p>
            <a:pPr lvl="1"/>
            <a:r>
              <a:rPr lang="zh-CN" altLang="en-US" dirty="0"/>
              <a:t>参数过多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容易过拟合，需要更多的训练数据</a:t>
            </a:r>
            <a:endParaRPr lang="en-US" altLang="zh-CN" dirty="0"/>
          </a:p>
          <a:p>
            <a:pPr lvl="2"/>
            <a:r>
              <a:rPr lang="zh-CN" altLang="en-US" dirty="0"/>
              <a:t>收敛到较差的局部极值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解决方案 </a:t>
            </a:r>
            <a:r>
              <a:rPr lang="en-US" altLang="zh-CN" dirty="0"/>
              <a:t>– </a:t>
            </a:r>
            <a:r>
              <a:rPr lang="zh-CN" altLang="en-US" dirty="0"/>
              <a:t>卷积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18" y="261298"/>
            <a:ext cx="3910149" cy="36528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2398531"/>
            <a:ext cx="4426130" cy="1375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022" y="4327820"/>
            <a:ext cx="2818311" cy="24845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478F19-39CA-4037-BA73-09FEF2D08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049" y="5098529"/>
            <a:ext cx="3947481" cy="16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81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40" y="109797"/>
            <a:ext cx="10105885" cy="4663805"/>
          </a:xfrm>
          <a:prstGeom prst="rect">
            <a:avLst/>
          </a:prstGeom>
        </p:spPr>
      </p:pic>
      <p:cxnSp>
        <p:nvCxnSpPr>
          <p:cNvPr id="6" name="肘形连接符 5"/>
          <p:cNvCxnSpPr/>
          <p:nvPr/>
        </p:nvCxnSpPr>
        <p:spPr>
          <a:xfrm>
            <a:off x="4781006" y="914400"/>
            <a:ext cx="4010297" cy="15283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/>
          <p:nvPr/>
        </p:nvCxnSpPr>
        <p:spPr>
          <a:xfrm>
            <a:off x="7184571" y="1136469"/>
            <a:ext cx="1907178" cy="15283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/>
          <p:nvPr/>
        </p:nvCxnSpPr>
        <p:spPr>
          <a:xfrm>
            <a:off x="4781006" y="2799919"/>
            <a:ext cx="4567646" cy="636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>
            <a:off x="6544491" y="3239589"/>
            <a:ext cx="3043646" cy="640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81925" y="381465"/>
            <a:ext cx="425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多个卷积核 </a:t>
            </a:r>
            <a:r>
              <a:rPr lang="en-US" altLang="zh-CN" dirty="0"/>
              <a:t>– </a:t>
            </a:r>
            <a:r>
              <a:rPr lang="zh-CN" altLang="en-US" dirty="0"/>
              <a:t>可以激活多个不同的特征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556A4D-46FC-426C-9A37-13B1E9E756DA}"/>
              </a:ext>
            </a:extLst>
          </p:cNvPr>
          <p:cNvSpPr txBox="1"/>
          <p:nvPr/>
        </p:nvSpPr>
        <p:spPr>
          <a:xfrm>
            <a:off x="435460" y="5144863"/>
            <a:ext cx="976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卷积层，输入三通道，输出</a:t>
            </a:r>
            <a:r>
              <a:rPr lang="en-US" altLang="zh-CN" dirty="0"/>
              <a:t>192</a:t>
            </a:r>
            <a:r>
              <a:rPr lang="zh-CN" altLang="en-US" dirty="0"/>
              <a:t>通道，卷积核大小</a:t>
            </a:r>
            <a:r>
              <a:rPr lang="en-US" altLang="zh-CN" dirty="0"/>
              <a:t>3*3</a:t>
            </a:r>
            <a:r>
              <a:rPr lang="zh-CN" altLang="en-US" dirty="0"/>
              <a:t>，卷积层参数有多少？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3*</a:t>
            </a:r>
            <a:r>
              <a:rPr lang="zh-CN" altLang="en-US" dirty="0"/>
              <a:t>（</a:t>
            </a:r>
            <a:r>
              <a:rPr lang="en-US" altLang="zh-CN" dirty="0"/>
              <a:t>3*3</a:t>
            </a:r>
            <a:r>
              <a:rPr lang="zh-CN" altLang="en-US" dirty="0"/>
              <a:t>））</a:t>
            </a:r>
            <a:r>
              <a:rPr lang="en-US" altLang="zh-CN" dirty="0"/>
              <a:t>*192 = 5184</a:t>
            </a:r>
          </a:p>
        </p:txBody>
      </p:sp>
      <p:sp>
        <p:nvSpPr>
          <p:cNvPr id="12" name="圆角矩形标注 7">
            <a:extLst>
              <a:ext uri="{FF2B5EF4-FFF2-40B4-BE49-F238E27FC236}">
                <a16:creationId xmlns:a16="http://schemas.microsoft.com/office/drawing/2014/main" id="{E2A95BE6-248D-4B33-A4C9-657E9A906001}"/>
              </a:ext>
            </a:extLst>
          </p:cNvPr>
          <p:cNvSpPr/>
          <p:nvPr/>
        </p:nvSpPr>
        <p:spPr>
          <a:xfrm>
            <a:off x="119577" y="6244508"/>
            <a:ext cx="862149" cy="470263"/>
          </a:xfrm>
          <a:prstGeom prst="wedgeRoundRectCallout">
            <a:avLst>
              <a:gd name="adj1" fmla="val 16204"/>
              <a:gd name="adj2" fmla="val -120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通道</a:t>
            </a:r>
          </a:p>
        </p:txBody>
      </p:sp>
      <p:sp>
        <p:nvSpPr>
          <p:cNvPr id="15" name="圆角矩形标注 8">
            <a:extLst>
              <a:ext uri="{FF2B5EF4-FFF2-40B4-BE49-F238E27FC236}">
                <a16:creationId xmlns:a16="http://schemas.microsoft.com/office/drawing/2014/main" id="{96AB6B5A-F49D-4D27-A75F-83C72840565F}"/>
              </a:ext>
            </a:extLst>
          </p:cNvPr>
          <p:cNvSpPr/>
          <p:nvPr/>
        </p:nvSpPr>
        <p:spPr>
          <a:xfrm>
            <a:off x="1839520" y="6261770"/>
            <a:ext cx="2399105" cy="453001"/>
          </a:xfrm>
          <a:prstGeom prst="wedgeRoundRectCallout">
            <a:avLst>
              <a:gd name="adj1" fmla="val -27843"/>
              <a:gd name="adj2" fmla="val -979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192</a:t>
            </a:r>
            <a:r>
              <a:rPr lang="zh-CN" altLang="en-US" dirty="0"/>
              <a:t>个卷积核</a:t>
            </a:r>
            <a:endParaRPr lang="en-US" altLang="zh-CN" dirty="0"/>
          </a:p>
          <a:p>
            <a:pPr algn="ctr"/>
            <a:r>
              <a:rPr lang="zh-CN" altLang="en-US" dirty="0"/>
              <a:t>可以提取</a:t>
            </a:r>
            <a:r>
              <a:rPr lang="en-US" altLang="zh-CN" dirty="0"/>
              <a:t>192</a:t>
            </a:r>
            <a:r>
              <a:rPr lang="zh-CN" altLang="en-US" dirty="0"/>
              <a:t>种特征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D6803-6714-4E45-920E-42C12DF4CF17}"/>
              </a:ext>
            </a:extLst>
          </p:cNvPr>
          <p:cNvSpPr txBox="1"/>
          <p:nvPr/>
        </p:nvSpPr>
        <p:spPr>
          <a:xfrm>
            <a:off x="4937614" y="6172837"/>
            <a:ext cx="425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个通道分别进行卷积</a:t>
            </a:r>
            <a:endParaRPr lang="en-US" altLang="zh-CN" dirty="0"/>
          </a:p>
          <a:p>
            <a:r>
              <a:rPr lang="zh-CN" altLang="en-US" dirty="0"/>
              <a:t>将同样位置上不同通道的卷积结果相加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462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2331"/>
          <a:stretch/>
        </p:blipFill>
        <p:spPr>
          <a:xfrm>
            <a:off x="0" y="59049"/>
            <a:ext cx="10734674" cy="6117914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71780" y="5363754"/>
            <a:ext cx="2738120" cy="470263"/>
          </a:xfrm>
          <a:prstGeom prst="wedgeRoundRectCallout">
            <a:avLst>
              <a:gd name="adj1" fmla="val -26467"/>
              <a:gd name="adj2" fmla="val -153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计算简单，高效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8600" y="190500"/>
            <a:ext cx="364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单调性</a:t>
            </a:r>
            <a:endParaRPr lang="en-US" altLang="zh-CN" dirty="0"/>
          </a:p>
          <a:p>
            <a:r>
              <a:rPr lang="zh-CN" altLang="en-US" dirty="0"/>
              <a:t>非线性函数 </a:t>
            </a:r>
            <a:r>
              <a:rPr lang="en-US" altLang="zh-CN" dirty="0"/>
              <a:t>–</a:t>
            </a:r>
            <a:r>
              <a:rPr lang="zh-CN" altLang="en-US" dirty="0"/>
              <a:t>线性函数的话，深层次的网络经过激活后也只相当于单层的网络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71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6890D-E3A5-4C7C-9358-C48FB78F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DE5D7-B7D6-467E-938F-A3A4CC3F2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神经网络入门</a:t>
            </a:r>
            <a:endParaRPr lang="en-US" altLang="zh-CN" dirty="0"/>
          </a:p>
          <a:p>
            <a:r>
              <a:rPr lang="zh-CN" altLang="en-US" dirty="0"/>
              <a:t>卷积神经网络，进阶，调参</a:t>
            </a:r>
            <a:endParaRPr lang="en-US" altLang="zh-CN" dirty="0"/>
          </a:p>
          <a:p>
            <a:r>
              <a:rPr lang="zh-CN" altLang="en-US" dirty="0"/>
              <a:t>图像风格转换</a:t>
            </a:r>
            <a:endParaRPr lang="en-US" altLang="zh-CN" dirty="0"/>
          </a:p>
          <a:p>
            <a:r>
              <a:rPr lang="zh-CN" altLang="en-US" dirty="0"/>
              <a:t>循环神经网络</a:t>
            </a:r>
            <a:endParaRPr lang="en-US" altLang="zh-CN" dirty="0"/>
          </a:p>
          <a:p>
            <a:r>
              <a:rPr lang="zh-CN" altLang="en-US" dirty="0"/>
              <a:t>图像生成文本</a:t>
            </a:r>
            <a:endParaRPr lang="en-US" altLang="zh-CN" dirty="0"/>
          </a:p>
          <a:p>
            <a:r>
              <a:rPr lang="zh-CN" altLang="en-US" dirty="0"/>
              <a:t>对抗神经网络</a:t>
            </a:r>
            <a:endParaRPr lang="en-US" altLang="zh-CN" dirty="0"/>
          </a:p>
          <a:p>
            <a:r>
              <a:rPr lang="zh-CN" altLang="en-US" dirty="0"/>
              <a:t>自动机器学习网络</a:t>
            </a:r>
            <a:endParaRPr lang="en-US" altLang="zh-CN" dirty="0"/>
          </a:p>
          <a:p>
            <a:r>
              <a:rPr lang="zh-CN" altLang="en-US"/>
              <a:t>课程总结</a:t>
            </a:r>
            <a:endParaRPr lang="en-US" altLang="zh-CN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6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2818"/>
          <a:stretch/>
        </p:blipFill>
        <p:spPr>
          <a:xfrm>
            <a:off x="557213" y="361950"/>
            <a:ext cx="11077574" cy="63670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18" y="1494292"/>
            <a:ext cx="4193096" cy="24966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5760720"/>
            <a:ext cx="639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某一层滤波器的通道数 </a:t>
            </a:r>
            <a:r>
              <a:rPr lang="en-US" altLang="zh-CN" b="1" dirty="0"/>
              <a:t>= </a:t>
            </a:r>
            <a:r>
              <a:rPr lang="zh-CN" altLang="en-US" b="1" dirty="0"/>
              <a:t>上一层特征图的通道数。</a:t>
            </a:r>
            <a:endParaRPr lang="en-US" altLang="zh-CN" b="1" dirty="0"/>
          </a:p>
          <a:p>
            <a:r>
              <a:rPr lang="zh-CN" altLang="en-US" b="1" dirty="0"/>
              <a:t>某一层输出特征图的通道数 </a:t>
            </a:r>
            <a:r>
              <a:rPr lang="en-US" altLang="zh-CN" b="1" dirty="0"/>
              <a:t>= </a:t>
            </a:r>
            <a:r>
              <a:rPr lang="zh-CN" altLang="en-US" b="1" dirty="0"/>
              <a:t>当前层滤波器的个数。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79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9" y="224196"/>
            <a:ext cx="11252698" cy="5209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26" y="4579804"/>
            <a:ext cx="3617408" cy="19775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337" y="5380672"/>
            <a:ext cx="5956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通常不重叠， 不补零</a:t>
            </a:r>
            <a:endParaRPr lang="en-US" altLang="zh-CN" sz="1400" dirty="0"/>
          </a:p>
          <a:p>
            <a:r>
              <a:rPr lang="zh-CN" altLang="en-US" sz="1400" dirty="0"/>
              <a:t>没有用于求导的参数</a:t>
            </a:r>
            <a:endParaRPr lang="en-US" altLang="zh-CN" sz="1400" dirty="0"/>
          </a:p>
          <a:p>
            <a:r>
              <a:rPr lang="zh-CN" altLang="en-US" sz="1400" dirty="0"/>
              <a:t>池化层参数为</a:t>
            </a:r>
            <a:r>
              <a:rPr lang="zh-CN" altLang="en-US" sz="1400" b="1" dirty="0"/>
              <a:t>步长</a:t>
            </a:r>
            <a:r>
              <a:rPr lang="zh-CN" altLang="en-US" sz="1400" dirty="0"/>
              <a:t>和</a:t>
            </a:r>
            <a:r>
              <a:rPr lang="zh-CN" altLang="en-US" sz="1400" b="1" dirty="0"/>
              <a:t>池化核</a:t>
            </a:r>
            <a:r>
              <a:rPr lang="zh-CN" altLang="en-US" sz="1400" dirty="0"/>
              <a:t>大小，通常二者相等</a:t>
            </a:r>
            <a:endParaRPr lang="en-US" altLang="zh-CN" sz="1400" dirty="0"/>
          </a:p>
          <a:p>
            <a:r>
              <a:rPr lang="zh-CN" altLang="en-US" sz="1400" dirty="0"/>
              <a:t>用于减少图像尺寸，从而</a:t>
            </a:r>
            <a:r>
              <a:rPr lang="zh-CN" altLang="en-US" sz="1400" b="1" dirty="0"/>
              <a:t>减少计算量</a:t>
            </a:r>
            <a:endParaRPr lang="en-US" altLang="zh-CN" sz="1400" b="1" dirty="0"/>
          </a:p>
          <a:p>
            <a:r>
              <a:rPr lang="zh-CN" altLang="en-US" sz="1400" dirty="0"/>
              <a:t>一定程度解决平移鲁棒 （微小偏移）</a:t>
            </a:r>
            <a:endParaRPr lang="en-US" altLang="zh-CN" sz="1400" dirty="0"/>
          </a:p>
          <a:p>
            <a:r>
              <a:rPr lang="zh-CN" altLang="en-US" sz="1400" dirty="0"/>
              <a:t>损失了空间位置精度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7321B6-831B-415D-9664-F98B8419E9A1}"/>
              </a:ext>
            </a:extLst>
          </p:cNvPr>
          <p:cNvSpPr/>
          <p:nvPr/>
        </p:nvSpPr>
        <p:spPr>
          <a:xfrm>
            <a:off x="766618" y="2278196"/>
            <a:ext cx="3001818" cy="251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57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754"/>
            <a:ext cx="10515600" cy="6020209"/>
          </a:xfrm>
        </p:spPr>
        <p:txBody>
          <a:bodyPr/>
          <a:lstStyle/>
          <a:p>
            <a:r>
              <a:rPr lang="zh-CN" altLang="en-US" dirty="0"/>
              <a:t>全连接层</a:t>
            </a:r>
            <a:endParaRPr lang="en-US" altLang="zh-CN" dirty="0"/>
          </a:p>
          <a:p>
            <a:pPr lvl="1"/>
            <a:r>
              <a:rPr lang="zh-CN" altLang="en-US" dirty="0"/>
              <a:t>将上一层输出展开（</a:t>
            </a:r>
            <a:r>
              <a:rPr lang="en-US" altLang="zh-CN" dirty="0"/>
              <a:t>2D</a:t>
            </a:r>
            <a:r>
              <a:rPr lang="zh-CN" altLang="en-US" dirty="0"/>
              <a:t>图像展开为</a:t>
            </a:r>
            <a:r>
              <a:rPr lang="en-US" altLang="zh-CN" dirty="0"/>
              <a:t>1D</a:t>
            </a:r>
            <a:r>
              <a:rPr lang="zh-CN" altLang="en-US" dirty="0"/>
              <a:t>）并连接到每一个神经元上</a:t>
            </a:r>
            <a:endParaRPr lang="en-US" altLang="zh-CN" dirty="0"/>
          </a:p>
          <a:p>
            <a:pPr lvl="1"/>
            <a:r>
              <a:rPr lang="zh-CN" altLang="en-US" dirty="0"/>
              <a:t>后面不能加卷积层和池化层了，通常为最后一层</a:t>
            </a:r>
            <a:endParaRPr lang="en-US" altLang="zh-CN" dirty="0"/>
          </a:p>
          <a:p>
            <a:pPr lvl="1"/>
            <a:r>
              <a:rPr lang="zh-CN" altLang="en-US" dirty="0"/>
              <a:t>相比于卷积层，参数数目较大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97" y="2016433"/>
            <a:ext cx="9130833" cy="36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45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 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394641"/>
            <a:ext cx="7571303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hidden_1 = tf.layers.dense(x,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zh-CN" sz="1800" dirty="0">
                <a:solidFill>
                  <a:srgbClr val="66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activation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=tf.nn.relu)</a:t>
            </a:r>
            <a:b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hidden_2 = tf.layers.dense(hidden_1,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zh-CN" sz="1800" dirty="0">
                <a:solidFill>
                  <a:srgbClr val="66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activation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=tf.nn.relu)</a:t>
            </a:r>
            <a:b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hidden_3 = tf.layers.dense(hidden_2,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zh-CN" sz="1800" dirty="0">
                <a:solidFill>
                  <a:srgbClr val="66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activation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=tf.nn.relu)</a:t>
            </a:r>
            <a:b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y_ = tf.layers.dense(hidden_3,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3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8" y="3241470"/>
            <a:ext cx="4757592" cy="18839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69" y="3426220"/>
            <a:ext cx="5943600" cy="1514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0498" y="5171780"/>
            <a:ext cx="29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单层网络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32269" y="5125614"/>
            <a:ext cx="29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加入</a:t>
            </a:r>
            <a:r>
              <a:rPr lang="en-US" altLang="zh-CN" dirty="0"/>
              <a:t>3</a:t>
            </a:r>
            <a:r>
              <a:rPr lang="zh-CN" altLang="en-US" dirty="0"/>
              <a:t>个隐藏层</a:t>
            </a:r>
          </a:p>
        </p:txBody>
      </p:sp>
    </p:spTree>
    <p:extLst>
      <p:ext uri="{BB962C8B-B14F-4D97-AF65-F5344CB8AC3E}">
        <p14:creationId xmlns:p14="http://schemas.microsoft.com/office/powerpoint/2010/main" val="2390335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r>
              <a:rPr lang="en-US" altLang="zh-CN" dirty="0"/>
              <a:t>Sample 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89560" y="1296339"/>
            <a:ext cx="6532558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feature map, or 输出图像, or 神经元图</a:t>
            </a:r>
            <a:b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conv1 = tf.layers.conv2d(x_image,</a:t>
            </a:r>
            <a:b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#output channel number</a:t>
            </a:r>
            <a:b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#kernel size</a:t>
            </a:r>
            <a:b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</a:t>
            </a:r>
            <a:r>
              <a:rPr lang="zh-CN" altLang="zh-CN" sz="1800" dirty="0">
                <a:solidFill>
                  <a:srgbClr val="66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padding 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zh-CN" altLang="zh-CN" sz="1800" b="1" dirty="0">
                <a:solidFill>
                  <a:srgbClr val="0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'same'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b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</a:t>
            </a:r>
            <a:r>
              <a:rPr lang="zh-CN" altLang="zh-CN" sz="1800" dirty="0">
                <a:solidFill>
                  <a:srgbClr val="66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activation 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tf.nn.relu,</a:t>
            </a:r>
            <a:b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</a:t>
            </a:r>
            <a:r>
              <a:rPr lang="zh-CN" altLang="zh-CN" sz="1800" dirty="0">
                <a:solidFill>
                  <a:srgbClr val="66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 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zh-CN" altLang="zh-CN" sz="1800" b="1" dirty="0">
                <a:solidFill>
                  <a:srgbClr val="0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'conv1'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output - 16x16</a:t>
            </a:r>
            <a:b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pooling1 = tf.layers.max_pooling2d(conv1,</a:t>
            </a:r>
            <a:b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(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 </a:t>
            </a: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kernel size</a:t>
            </a:r>
            <a:b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 </a:t>
            </a: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stride</a:t>
            </a:r>
            <a:b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</a:t>
            </a:r>
            <a:r>
              <a:rPr lang="zh-CN" altLang="zh-CN" sz="1800" dirty="0">
                <a:solidFill>
                  <a:srgbClr val="66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name 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zh-CN" altLang="zh-CN" sz="1800" b="1" dirty="0">
                <a:solidFill>
                  <a:srgbClr val="0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'pool1' </a:t>
            </a:r>
            <a: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1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三个卷积层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池化层，接全连接层</a:t>
            </a:r>
            <a:endParaRPr lang="en-US" altLang="zh-CN" sz="1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8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zh-CN" altLang="zh-CN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zh-CN" sz="3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89560" y="5161448"/>
            <a:ext cx="4820194" cy="17851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[None, 4x4x32]</a:t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flatten = tf.layers.flatten(pooling3)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全连接层,对应到10个类</a:t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y_ =tf.layers.dense(flatten, </a:t>
            </a:r>
            <a:r>
              <a:rPr lang="zh-CN" altLang="zh-CN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此处对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tensorflow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的版本有要求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sz="2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331312"/>
            <a:ext cx="3733800" cy="21717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502229" y="5747657"/>
            <a:ext cx="3108960" cy="391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76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085"/>
            <a:ext cx="8172450" cy="3333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90647" y="1642794"/>
            <a:ext cx="400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某些网络结构的技巧可以应用到其他网络上，比如</a:t>
            </a:r>
            <a:r>
              <a:rPr lang="en-US" altLang="zh-CN" dirty="0" err="1"/>
              <a:t>resnet</a:t>
            </a:r>
            <a:r>
              <a:rPr lang="zh-CN" altLang="en-US" dirty="0"/>
              <a:t>的残差概念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90646" y="2748783"/>
            <a:ext cx="400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例如： 服务器应用</a:t>
            </a:r>
            <a:r>
              <a:rPr lang="en-US" altLang="zh-CN" dirty="0"/>
              <a:t>/</a:t>
            </a:r>
            <a:r>
              <a:rPr lang="zh-CN" altLang="en-US" dirty="0"/>
              <a:t>手机应用</a:t>
            </a:r>
          </a:p>
        </p:txBody>
      </p:sp>
    </p:spTree>
    <p:extLst>
      <p:ext uri="{BB962C8B-B14F-4D97-AF65-F5344CB8AC3E}">
        <p14:creationId xmlns:p14="http://schemas.microsoft.com/office/powerpoint/2010/main" val="3662555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3" y="184087"/>
            <a:ext cx="10186987" cy="4458251"/>
          </a:xfrm>
          <a:prstGeom prst="rect">
            <a:avLst/>
          </a:prstGeom>
        </p:spPr>
      </p:pic>
      <p:sp>
        <p:nvSpPr>
          <p:cNvPr id="6" name="右大括号 5"/>
          <p:cNvSpPr/>
          <p:nvPr/>
        </p:nvSpPr>
        <p:spPr>
          <a:xfrm>
            <a:off x="10332720" y="1482436"/>
            <a:ext cx="390698" cy="16625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487693" y="2129043"/>
            <a:ext cx="23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人工设计的网络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71704" y="3365660"/>
            <a:ext cx="23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过程中自我学习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39226" y="3995909"/>
            <a:ext cx="374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从服务器端 到 移动端的变化</a:t>
            </a:r>
          </a:p>
        </p:txBody>
      </p:sp>
    </p:spTree>
    <p:extLst>
      <p:ext uri="{BB962C8B-B14F-4D97-AF65-F5344CB8AC3E}">
        <p14:creationId xmlns:p14="http://schemas.microsoft.com/office/powerpoint/2010/main" val="270713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2" y="0"/>
            <a:ext cx="12093108" cy="62649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2173" y="2055813"/>
            <a:ext cx="23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上下表示两个</a:t>
            </a:r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8892" y="58410"/>
            <a:ext cx="1194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训练集包含</a:t>
            </a:r>
            <a:r>
              <a:rPr lang="en-US" altLang="zh-CN" dirty="0"/>
              <a:t>120</a:t>
            </a:r>
            <a:r>
              <a:rPr lang="zh-CN" altLang="en-US" dirty="0"/>
              <a:t>万张图片，验证集包含</a:t>
            </a:r>
            <a:r>
              <a:rPr lang="en-US" altLang="zh-CN" dirty="0"/>
              <a:t>5</a:t>
            </a:r>
            <a:r>
              <a:rPr lang="zh-CN" altLang="en-US" dirty="0"/>
              <a:t>万张图片，测试集包含</a:t>
            </a:r>
            <a:r>
              <a:rPr lang="en-US" altLang="zh-CN" dirty="0"/>
              <a:t>15</a:t>
            </a:r>
            <a:r>
              <a:rPr lang="zh-CN" altLang="en-US" dirty="0"/>
              <a:t>万张图片，这些图片分为了</a:t>
            </a:r>
            <a:r>
              <a:rPr lang="en-US" altLang="zh-CN" dirty="0"/>
              <a:t>1000</a:t>
            </a:r>
            <a:r>
              <a:rPr lang="zh-CN" altLang="en-US" dirty="0"/>
              <a:t>个类别</a:t>
            </a:r>
            <a:endParaRPr lang="en-US" altLang="zh-CN" dirty="0"/>
          </a:p>
          <a:p>
            <a:r>
              <a:rPr lang="zh-CN" altLang="en-US" dirty="0"/>
              <a:t>重新缩放图像，使得较短边的长度为</a:t>
            </a:r>
            <a:r>
              <a:rPr lang="en-US" altLang="zh-CN" dirty="0"/>
              <a:t>256</a:t>
            </a:r>
            <a:r>
              <a:rPr lang="zh-CN" altLang="en-US" dirty="0"/>
              <a:t>，然后从结果图像的中心裁剪出</a:t>
            </a:r>
            <a:r>
              <a:rPr lang="en-US" altLang="zh-CN" dirty="0"/>
              <a:t>256×256</a:t>
            </a:r>
            <a:r>
              <a:rPr lang="zh-CN" altLang="en-US" dirty="0"/>
              <a:t>大小的图片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65461" y="6202330"/>
            <a:ext cx="915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论文中给出的网络结构，这是并行训练的示意图。</a:t>
            </a:r>
            <a:endParaRPr lang="en-US" altLang="zh-CN" dirty="0"/>
          </a:p>
          <a:p>
            <a:r>
              <a:rPr lang="zh-CN" altLang="en-US" dirty="0"/>
              <a:t>更具体的参看下一页的网络结构。二者稍有不同</a:t>
            </a:r>
          </a:p>
        </p:txBody>
      </p:sp>
    </p:spTree>
    <p:extLst>
      <p:ext uri="{BB962C8B-B14F-4D97-AF65-F5344CB8AC3E}">
        <p14:creationId xmlns:p14="http://schemas.microsoft.com/office/powerpoint/2010/main" val="253757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2.zhimg.com/80/v2-3f5a7ab9bcb15004d5a08fdf71e6a775_144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09" y="1112638"/>
            <a:ext cx="9326880" cy="52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6211669"/>
            <a:ext cx="915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使用了</a:t>
            </a:r>
            <a:r>
              <a:rPr lang="en-US" altLang="zh-CN" dirty="0" err="1"/>
              <a:t>ReLU</a:t>
            </a:r>
            <a:r>
              <a:rPr lang="zh-CN" altLang="en-US" dirty="0"/>
              <a:t>激活函数（应用于所有的卷积层和全连接层，</a:t>
            </a:r>
            <a:r>
              <a:rPr lang="en-US" altLang="zh-CN" dirty="0"/>
              <a:t>LOSS</a:t>
            </a:r>
            <a:r>
              <a:rPr lang="zh-CN" altLang="en-US" dirty="0"/>
              <a:t>下降速度快）</a:t>
            </a:r>
            <a:endParaRPr lang="en-US" altLang="zh-CN" dirty="0"/>
          </a:p>
          <a:p>
            <a:r>
              <a:rPr lang="zh-CN" altLang="en-US" dirty="0"/>
              <a:t>重叠池化（比不重叠池化，错误率更低）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数据增强</a:t>
            </a:r>
            <a:r>
              <a:rPr lang="zh-CN" altLang="en-US" dirty="0"/>
              <a:t>：</a:t>
            </a:r>
            <a:r>
              <a:rPr lang="en-US" altLang="zh-CN" dirty="0"/>
              <a:t>1. </a:t>
            </a:r>
            <a:r>
              <a:rPr lang="zh-CN" altLang="en-US" dirty="0"/>
              <a:t>镜像反射 </a:t>
            </a:r>
            <a:r>
              <a:rPr lang="en-US" altLang="zh-CN" dirty="0"/>
              <a:t>2. </a:t>
            </a:r>
            <a:r>
              <a:rPr lang="zh-CN" altLang="en-US" dirty="0"/>
              <a:t>随机裁剪 </a:t>
            </a:r>
            <a:r>
              <a:rPr lang="en-US" altLang="zh-CN" dirty="0"/>
              <a:t>256x256 -&gt; 227x227  </a:t>
            </a:r>
            <a:r>
              <a:rPr lang="zh-CN" altLang="en-US" dirty="0"/>
              <a:t>避免过拟合</a:t>
            </a:r>
            <a:endParaRPr lang="en-US" altLang="zh-CN" dirty="0"/>
          </a:p>
          <a:p>
            <a:r>
              <a:rPr lang="zh-CN" altLang="en-US" dirty="0"/>
              <a:t>测试的时候，</a:t>
            </a:r>
            <a:r>
              <a:rPr lang="en-US" altLang="zh-CN" dirty="0" err="1"/>
              <a:t>AlexNet</a:t>
            </a:r>
            <a:r>
              <a:rPr lang="zh-CN" altLang="en-US" dirty="0"/>
              <a:t>会抽取测试样本及其镜像反射图各</a:t>
            </a:r>
            <a:r>
              <a:rPr lang="en-US" altLang="zh-CN" dirty="0"/>
              <a:t>5</a:t>
            </a:r>
            <a:r>
              <a:rPr lang="zh-CN" altLang="en-US" dirty="0"/>
              <a:t>块（总共</a:t>
            </a:r>
            <a:r>
              <a:rPr lang="en-US" altLang="zh-CN" dirty="0"/>
              <a:t>10</a:t>
            </a:r>
            <a:r>
              <a:rPr lang="zh-CN" altLang="en-US" dirty="0"/>
              <a:t>块，四个角和中心位置）来进行预测，预测结果是这</a:t>
            </a:r>
            <a:r>
              <a:rPr lang="en-US" altLang="zh-CN" b="1" dirty="0"/>
              <a:t>10</a:t>
            </a:r>
            <a:r>
              <a:rPr lang="zh-CN" altLang="en-US" b="1" dirty="0"/>
              <a:t>个块的</a:t>
            </a:r>
            <a:r>
              <a:rPr lang="en-US" altLang="zh-CN" b="1" dirty="0" err="1"/>
              <a:t>softmax</a:t>
            </a:r>
            <a:r>
              <a:rPr lang="zh-CN" altLang="en-US" b="1" dirty="0"/>
              <a:t>块的平均值</a:t>
            </a:r>
            <a:endParaRPr lang="en-US" altLang="zh-CN" b="1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AlexNet</a:t>
            </a:r>
            <a:r>
              <a:rPr lang="zh-CN" altLang="en-US" dirty="0"/>
              <a:t>中两个全连接层上使用</a:t>
            </a:r>
            <a:r>
              <a:rPr lang="en-US" altLang="zh-CN" dirty="0"/>
              <a:t>dropout, </a:t>
            </a:r>
            <a:r>
              <a:rPr lang="zh-CN" altLang="en-US" dirty="0"/>
              <a:t>失活概率</a:t>
            </a:r>
            <a:r>
              <a:rPr lang="en-US" altLang="zh-CN" dirty="0"/>
              <a:t>dropout = 0.5</a:t>
            </a:r>
            <a:r>
              <a:rPr lang="zh-CN" altLang="en-US" dirty="0"/>
              <a:t>，在测试的时候，再使用所用的神经元但是要给它们的输出都乘以</a:t>
            </a:r>
            <a:r>
              <a:rPr lang="en-US" altLang="zh-CN" dirty="0"/>
              <a:t>0.5</a:t>
            </a:r>
          </a:p>
          <a:p>
            <a:r>
              <a:rPr lang="en-US" altLang="zh-CN" dirty="0"/>
              <a:t>Batch size = 128</a:t>
            </a:r>
          </a:p>
          <a:p>
            <a:r>
              <a:rPr lang="zh-CN" altLang="en-US" dirty="0"/>
              <a:t>所有层的权重 初始化为服从</a:t>
            </a:r>
            <a:r>
              <a:rPr lang="en-US" altLang="zh-CN" dirty="0"/>
              <a:t>0</a:t>
            </a:r>
            <a:r>
              <a:rPr lang="zh-CN" altLang="en-US" dirty="0"/>
              <a:t>均值，标准差为</a:t>
            </a:r>
            <a:r>
              <a:rPr lang="en-US" altLang="zh-CN" dirty="0"/>
              <a:t>0.001</a:t>
            </a:r>
            <a:r>
              <a:rPr lang="zh-CN" altLang="en-US" dirty="0"/>
              <a:t>的高斯分布，第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卷积层以及全连接层的偏置量 初始化为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0" y="2543798"/>
            <a:ext cx="2142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224x224 + padding = 3 </a:t>
            </a:r>
          </a:p>
          <a:p>
            <a:r>
              <a:rPr lang="en-US" altLang="zh-CN" sz="1400" dirty="0"/>
              <a:t>-&gt; 227x227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2352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VGGNet</a:t>
            </a:r>
            <a:r>
              <a:rPr lang="zh-CN" altLang="en-US" sz="1400" dirty="0"/>
              <a:t>（牛津大学机器人实验室）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1220330"/>
            <a:ext cx="10408104" cy="49566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77926" y="566241"/>
            <a:ext cx="503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层比</a:t>
            </a:r>
            <a:r>
              <a:rPr lang="en-US" altLang="zh-CN" dirty="0"/>
              <a:t>1</a:t>
            </a:r>
            <a:r>
              <a:rPr lang="zh-CN" altLang="en-US" dirty="0"/>
              <a:t>层更多一层非线性变换，学到更多特征</a:t>
            </a:r>
            <a:endParaRPr lang="en-US" altLang="zh-CN" dirty="0"/>
          </a:p>
          <a:p>
            <a:r>
              <a:rPr lang="zh-CN" altLang="en-US" dirty="0"/>
              <a:t>参数量降低 </a:t>
            </a:r>
            <a:r>
              <a:rPr lang="en-US" altLang="zh-CN" dirty="0"/>
              <a:t>28%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2 x 3 x 3 x </a:t>
            </a:r>
            <a:r>
              <a:rPr lang="en-US" altLang="zh-CN" dirty="0" err="1"/>
              <a:t>input_channel</a:t>
            </a:r>
            <a:r>
              <a:rPr lang="en-US" altLang="zh-CN" dirty="0"/>
              <a:t> x </a:t>
            </a:r>
            <a:r>
              <a:rPr lang="en-US" altLang="zh-CN" dirty="0" err="1"/>
              <a:t>output_channel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5 x 5 x </a:t>
            </a:r>
            <a:r>
              <a:rPr lang="en-US" altLang="zh-CN" dirty="0" err="1"/>
              <a:t>input_channel</a:t>
            </a:r>
            <a:r>
              <a:rPr lang="en-US" altLang="zh-CN" dirty="0"/>
              <a:t> x </a:t>
            </a:r>
            <a:r>
              <a:rPr lang="en-US" altLang="zh-CN" dirty="0" err="1"/>
              <a:t>output_channel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758565" y="4890253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输出尺寸不变，相当于对通道降维</a:t>
            </a:r>
          </a:p>
        </p:txBody>
      </p:sp>
    </p:spTree>
    <p:extLst>
      <p:ext uri="{BB962C8B-B14F-4D97-AF65-F5344CB8AC3E}">
        <p14:creationId xmlns:p14="http://schemas.microsoft.com/office/powerpoint/2010/main" val="218436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E518CE-826D-40EB-B427-06E274F65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543" y="3087571"/>
            <a:ext cx="4528457" cy="15971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E241CA-F388-4B64-95C7-8B952FB026B5}"/>
              </a:ext>
            </a:extLst>
          </p:cNvPr>
          <p:cNvSpPr txBox="1"/>
          <p:nvPr/>
        </p:nvSpPr>
        <p:spPr>
          <a:xfrm>
            <a:off x="7166232" y="4197808"/>
            <a:ext cx="2358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u="sng" dirty="0"/>
              <a:t>数据采集，去噪，标注</a:t>
            </a:r>
            <a:r>
              <a:rPr lang="en-US" altLang="zh-CN" sz="1400" u="sng" dirty="0"/>
              <a:t>……</a:t>
            </a:r>
            <a:endParaRPr lang="zh-CN" altLang="en-US" sz="1400" u="sn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CB662A-C0E9-4343-A852-54AD399167B1}"/>
              </a:ext>
            </a:extLst>
          </p:cNvPr>
          <p:cNvSpPr txBox="1"/>
          <p:nvPr/>
        </p:nvSpPr>
        <p:spPr>
          <a:xfrm>
            <a:off x="10130665" y="3270124"/>
            <a:ext cx="235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u="sng" dirty="0"/>
              <a:t>特征</a:t>
            </a:r>
            <a:r>
              <a:rPr lang="en-US" altLang="zh-CN" sz="1400" u="sng" dirty="0"/>
              <a:t>+</a:t>
            </a:r>
            <a:r>
              <a:rPr lang="zh-CN" altLang="en-US" sz="1400" u="sng" dirty="0"/>
              <a:t>模型</a:t>
            </a:r>
            <a:endParaRPr lang="en-US" altLang="zh-CN" sz="1400" u="sng" dirty="0"/>
          </a:p>
          <a:p>
            <a:r>
              <a:rPr lang="zh-CN" altLang="en-US" sz="1400" u="sng" dirty="0"/>
              <a:t>模型的评估与优化</a:t>
            </a:r>
          </a:p>
        </p:txBody>
      </p:sp>
    </p:spTree>
    <p:extLst>
      <p:ext uri="{BB962C8B-B14F-4D97-AF65-F5344CB8AC3E}">
        <p14:creationId xmlns:p14="http://schemas.microsoft.com/office/powerpoint/2010/main" val="2575121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02" y="222068"/>
            <a:ext cx="7828607" cy="64314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11634" y="222068"/>
            <a:ext cx="598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https://zhuanlan.zhihu.com/p/60235326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08" y="591400"/>
            <a:ext cx="6265545" cy="11021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112035" y="4806080"/>
            <a:ext cx="3550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训练技巧：</a:t>
            </a:r>
            <a:endParaRPr lang="en-US" altLang="zh-CN" dirty="0"/>
          </a:p>
          <a:p>
            <a:r>
              <a:rPr lang="zh-CN" altLang="en-US" dirty="0"/>
              <a:t>先训练浅层网络，比如</a:t>
            </a:r>
            <a:r>
              <a:rPr lang="en-US" altLang="zh-CN" dirty="0"/>
              <a:t>A</a:t>
            </a:r>
            <a:r>
              <a:rPr lang="zh-CN" altLang="en-US" dirty="0"/>
              <a:t>，再训练深层网络</a:t>
            </a:r>
            <a:endParaRPr lang="en-US" altLang="zh-CN" dirty="0"/>
          </a:p>
          <a:p>
            <a:r>
              <a:rPr lang="zh-CN" altLang="en-US" dirty="0"/>
              <a:t>多尺度输入，不同尺度训练多个分类器，再</a:t>
            </a:r>
            <a:r>
              <a:rPr lang="en-US" altLang="zh-CN" dirty="0"/>
              <a:t>ensemble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572" y="1693548"/>
            <a:ext cx="2325188" cy="269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5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1211" y="1975893"/>
            <a:ext cx="6429103" cy="4351338"/>
          </a:xfrm>
        </p:spPr>
        <p:txBody>
          <a:bodyPr/>
          <a:lstStyle/>
          <a:p>
            <a:r>
              <a:rPr lang="en-US" altLang="zh-CN" dirty="0"/>
              <a:t>VGG</a:t>
            </a:r>
            <a:r>
              <a:rPr lang="zh-CN" altLang="en-US" dirty="0"/>
              <a:t>训练结果（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conv+1</a:t>
            </a:r>
            <a:r>
              <a:rPr lang="zh-CN" altLang="en-US" dirty="0"/>
              <a:t>个</a:t>
            </a:r>
            <a:r>
              <a:rPr lang="en-US" altLang="zh-CN" dirty="0"/>
              <a:t>pooling</a:t>
            </a:r>
            <a:r>
              <a:rPr lang="zh-CN" altLang="en-US" dirty="0"/>
              <a:t>，一共三组）</a:t>
            </a:r>
            <a:endParaRPr lang="en-US" altLang="zh-CN" dirty="0"/>
          </a:p>
          <a:p>
            <a:r>
              <a:rPr lang="en-US" altLang="zh-CN" dirty="0" err="1"/>
              <a:t>Pycharm</a:t>
            </a:r>
            <a:r>
              <a:rPr lang="zh-CN" altLang="en-US" dirty="0"/>
              <a:t>在读取</a:t>
            </a:r>
            <a:r>
              <a:rPr lang="en-US" altLang="zh-CN" dirty="0" err="1"/>
              <a:t>cifar</a:t>
            </a:r>
            <a:r>
              <a:rPr lang="zh-CN" altLang="en-US" dirty="0"/>
              <a:t>数据时，会出现</a:t>
            </a:r>
            <a:r>
              <a:rPr lang="en-US" altLang="zh-CN" dirty="0" err="1"/>
              <a:t>memoryerror</a:t>
            </a:r>
            <a:r>
              <a:rPr lang="zh-CN" altLang="en-US" dirty="0"/>
              <a:t>错误。重启机器后可以解决。可能是</a:t>
            </a:r>
            <a:r>
              <a:rPr lang="en-US" altLang="zh-CN" dirty="0" err="1"/>
              <a:t>pycharm</a:t>
            </a:r>
            <a:r>
              <a:rPr lang="zh-CN" altLang="en-US"/>
              <a:t>的内存不足。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8195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7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en-US" altLang="zh-CN" sz="1400" dirty="0"/>
              <a:t>(</a:t>
            </a:r>
            <a:r>
              <a:rPr lang="zh-CN" altLang="en-US" sz="1400" dirty="0"/>
              <a:t>何恺明</a:t>
            </a:r>
            <a:r>
              <a:rPr lang="en-US" altLang="zh-CN" sz="1400" dirty="0"/>
              <a:t>)</a:t>
            </a:r>
            <a:r>
              <a:rPr lang="en-US" altLang="zh-CN" dirty="0"/>
              <a:t> – </a:t>
            </a:r>
            <a:r>
              <a:rPr lang="zh-CN" altLang="en-US" dirty="0"/>
              <a:t>可以加深网络层次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53640"/>
            <a:ext cx="6601169" cy="36215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7765" t="22857" r="-1105" b="17247"/>
          <a:stretch/>
        </p:blipFill>
        <p:spPr>
          <a:xfrm>
            <a:off x="9666161" y="365125"/>
            <a:ext cx="2218207" cy="17235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11632" y="2329180"/>
            <a:ext cx="4785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增加网络深度，可以进行更复杂的特征模式的提取，但是深层网络很难优化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671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20375" cy="5971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211" y="6059945"/>
            <a:ext cx="5982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一个极端情况是这些增加的层什么也不学习，仅仅复制浅层网络的特征，即这样新层是恒等映射（</a:t>
            </a:r>
            <a:r>
              <a:rPr lang="en-US" altLang="zh-CN" dirty="0"/>
              <a:t>Identity mapping</a:t>
            </a:r>
            <a:r>
              <a:rPr lang="zh-CN" altLang="en-US" dirty="0"/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2900" y="4001294"/>
            <a:ext cx="42164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对于一个堆积层结构（几层堆积而成）当输入为</a:t>
            </a:r>
            <a:r>
              <a:rPr lang="en-US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x</a:t>
            </a:r>
            <a:r>
              <a:rPr lang="zh-CN" altLang="zh-CN" sz="1900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CN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时其学习到的特征记为</a:t>
            </a:r>
            <a:r>
              <a:rPr lang="en-US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H(x)</a:t>
            </a:r>
            <a:r>
              <a:rPr lang="zh-CN" altLang="zh-CN" dirty="0">
                <a:latin typeface="Arial" panose="020B0604020202020204" pitchFamily="34" charset="0"/>
              </a:rPr>
              <a:t>  </a:t>
            </a:r>
            <a:r>
              <a:rPr lang="zh-CN" altLang="zh-CN" sz="1900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CN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，现在我们希望其可以学习到残差</a:t>
            </a:r>
            <a:r>
              <a:rPr lang="en-US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F(x)=H(x)-x</a:t>
            </a:r>
            <a:r>
              <a:rPr lang="zh-CN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CN" altLang="zh-CN" dirty="0">
                <a:latin typeface="Arial" panose="020B0604020202020204" pitchFamily="34" charset="0"/>
              </a:rPr>
              <a:t>  </a:t>
            </a:r>
            <a:r>
              <a:rPr lang="zh-CN" altLang="zh-CN" sz="1900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CN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，这样其实原始的学习特征是</a:t>
            </a:r>
            <a:r>
              <a:rPr lang="en-US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F(x)+x</a:t>
            </a:r>
            <a:r>
              <a:rPr lang="zh-CN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CN" altLang="zh-CN" dirty="0">
                <a:latin typeface="Arial" panose="020B0604020202020204" pitchFamily="34" charset="0"/>
              </a:rPr>
              <a:t>  </a:t>
            </a:r>
            <a:r>
              <a:rPr lang="zh-CN" altLang="zh-CN" sz="1900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zh-CN" altLang="zh-CN" dirty="0">
                <a:solidFill>
                  <a:srgbClr val="1A1A1A"/>
                </a:solidFill>
                <a:latin typeface="Arial" panose="020B0604020202020204" pitchFamily="34" charset="0"/>
                <a:ea typeface="-apple-system"/>
              </a:rPr>
              <a:t>。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</a:p>
          <a:p>
            <a:endParaRPr lang="zh-CN" altLang="en-US" dirty="0"/>
          </a:p>
        </p:txBody>
      </p:sp>
      <p:sp>
        <p:nvSpPr>
          <p:cNvPr id="8" name="AutoShape 2" descr="[公式]"/>
          <p:cNvSpPr>
            <a:spLocks noChangeAspect="1" noChangeArrowheads="1"/>
          </p:cNvSpPr>
          <p:nvPr/>
        </p:nvSpPr>
        <p:spPr bwMode="auto">
          <a:xfrm>
            <a:off x="50196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3" descr="[公式]"/>
          <p:cNvSpPr>
            <a:spLocks noChangeAspect="1" noChangeArrowheads="1"/>
          </p:cNvSpPr>
          <p:nvPr/>
        </p:nvSpPr>
        <p:spPr bwMode="auto">
          <a:xfrm>
            <a:off x="7562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[公式]"/>
          <p:cNvSpPr>
            <a:spLocks noChangeAspect="1" noChangeArrowheads="1"/>
          </p:cNvSpPr>
          <p:nvPr/>
        </p:nvSpPr>
        <p:spPr bwMode="auto">
          <a:xfrm>
            <a:off x="11249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5" descr="[公式]"/>
          <p:cNvSpPr>
            <a:spLocks noChangeAspect="1" noChangeArrowheads="1"/>
          </p:cNvSpPr>
          <p:nvPr/>
        </p:nvSpPr>
        <p:spPr bwMode="auto">
          <a:xfrm>
            <a:off x="14478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601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0261" y="203427"/>
            <a:ext cx="11170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的一个重要设计原则是：当</a:t>
            </a:r>
            <a:r>
              <a:rPr lang="en-US" altLang="zh-CN" dirty="0"/>
              <a:t>feature map</a:t>
            </a:r>
            <a:r>
              <a:rPr lang="zh-CN" altLang="en-US" dirty="0"/>
              <a:t>大小降低一半时，</a:t>
            </a:r>
            <a:r>
              <a:rPr lang="en-US" altLang="zh-CN" dirty="0"/>
              <a:t>feature map</a:t>
            </a:r>
            <a:r>
              <a:rPr lang="zh-CN" altLang="en-US" dirty="0"/>
              <a:t>的数量增加一倍，这保持了网络层的复杂度。</a:t>
            </a:r>
            <a:endParaRPr lang="en-US" altLang="zh-CN" dirty="0"/>
          </a:p>
          <a:p>
            <a:r>
              <a:rPr lang="zh-CN" altLang="en-US" dirty="0"/>
              <a:t>实现时要注意在尺寸上进行降维，在通道上变成原来的</a:t>
            </a:r>
            <a:r>
              <a:rPr lang="en-US" altLang="zh-CN" dirty="0"/>
              <a:t>2</a:t>
            </a:r>
            <a:r>
              <a:rPr lang="zh-CN" altLang="en-US" dirty="0"/>
              <a:t>倍，以便恒等变换后可以和残差有相同的尺度，进行相加</a:t>
            </a:r>
          </a:p>
        </p:txBody>
      </p:sp>
    </p:spTree>
    <p:extLst>
      <p:ext uri="{BB962C8B-B14F-4D97-AF65-F5344CB8AC3E}">
        <p14:creationId xmlns:p14="http://schemas.microsoft.com/office/powerpoint/2010/main" val="2839422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84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0"/>
            <a:ext cx="11153775" cy="62709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4467497"/>
            <a:ext cx="884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残差结构使得网络需要学习的知识变少，容易学习 （只学习残差）</a:t>
            </a:r>
            <a:endParaRPr lang="en-US" altLang="zh-CN" dirty="0"/>
          </a:p>
          <a:p>
            <a:r>
              <a:rPr lang="zh-CN" altLang="en-US" dirty="0"/>
              <a:t>残差结构使得每一层的数据分布接近，容易学习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70" y="1446485"/>
            <a:ext cx="39814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15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" y="365125"/>
            <a:ext cx="11177867" cy="6206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566" y="130629"/>
            <a:ext cx="724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一层上同时使用多种卷积核，看到各种层级的</a:t>
            </a:r>
            <a:r>
              <a:rPr lang="en-US" altLang="zh-CN" dirty="0"/>
              <a:t>feature</a:t>
            </a:r>
          </a:p>
          <a:p>
            <a:r>
              <a:rPr lang="zh-CN" altLang="en-US" dirty="0"/>
              <a:t>不同组之间的</a:t>
            </a:r>
            <a:r>
              <a:rPr lang="en-US" altLang="zh-CN" dirty="0"/>
              <a:t>feature</a:t>
            </a:r>
            <a:r>
              <a:rPr lang="zh-CN" altLang="en-US" dirty="0"/>
              <a:t>不交叉计算，减少计算量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6" y="4697292"/>
            <a:ext cx="3713253" cy="12052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7566" y="5982654"/>
            <a:ext cx="4140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Kw,kh</a:t>
            </a:r>
            <a:r>
              <a:rPr lang="en-US" altLang="zh-CN" dirty="0"/>
              <a:t>, </a:t>
            </a:r>
            <a:r>
              <a:rPr lang="zh-CN" altLang="en-US" dirty="0"/>
              <a:t>卷积核大小</a:t>
            </a:r>
            <a:endParaRPr lang="en-US" altLang="zh-CN" dirty="0"/>
          </a:p>
          <a:p>
            <a:r>
              <a:rPr lang="en-US" altLang="zh-CN" dirty="0" err="1"/>
              <a:t>Ow,oh</a:t>
            </a:r>
            <a:r>
              <a:rPr lang="zh-CN" altLang="en-US" dirty="0"/>
              <a:t>， 输出</a:t>
            </a:r>
            <a:r>
              <a:rPr lang="en-US" altLang="zh-CN" dirty="0"/>
              <a:t>feature</a:t>
            </a:r>
            <a:r>
              <a:rPr lang="zh-CN" altLang="en-US" dirty="0"/>
              <a:t>大小</a:t>
            </a:r>
            <a:endParaRPr lang="en-US" altLang="zh-CN" dirty="0"/>
          </a:p>
          <a:p>
            <a:r>
              <a:rPr lang="en-US" altLang="zh-CN" dirty="0" err="1"/>
              <a:t>Ci,co</a:t>
            </a:r>
            <a:r>
              <a:rPr lang="zh-CN" altLang="en-US" dirty="0"/>
              <a:t>， 输出输出通道数目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451" y="1232278"/>
            <a:ext cx="4594412" cy="118669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78271" y="130629"/>
            <a:ext cx="3903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普通：输出通道</a:t>
            </a:r>
            <a:r>
              <a:rPr lang="en-US" altLang="zh-CN" dirty="0"/>
              <a:t>400</a:t>
            </a:r>
          </a:p>
          <a:p>
            <a:r>
              <a:rPr lang="en-US" altLang="zh-CN" dirty="0"/>
              <a:t>Inception: </a:t>
            </a:r>
            <a:r>
              <a:rPr lang="zh-CN" altLang="en-US" dirty="0"/>
              <a:t>分成</a:t>
            </a:r>
            <a:r>
              <a:rPr lang="en-US" altLang="zh-CN" dirty="0"/>
              <a:t>4</a:t>
            </a:r>
            <a:r>
              <a:rPr lang="zh-CN" altLang="en-US" dirty="0"/>
              <a:t>组，每组输出</a:t>
            </a:r>
            <a:r>
              <a:rPr lang="en-US" altLang="zh-CN" dirty="0"/>
              <a:t>100 </a:t>
            </a:r>
            <a:r>
              <a:rPr lang="zh-CN" altLang="en-US" dirty="0"/>
              <a:t>（最后一组</a:t>
            </a:r>
            <a:r>
              <a:rPr lang="en-US" altLang="zh-CN" dirty="0"/>
              <a:t>max pooling)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66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2680"/>
          <a:stretch/>
        </p:blipFill>
        <p:spPr>
          <a:xfrm>
            <a:off x="560439" y="236688"/>
            <a:ext cx="10359819" cy="59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91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5618"/>
          <a:stretch/>
        </p:blipFill>
        <p:spPr>
          <a:xfrm>
            <a:off x="266700" y="441325"/>
            <a:ext cx="8510587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575" y="825500"/>
            <a:ext cx="2732474" cy="378777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05900" y="5130800"/>
            <a:ext cx="224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V3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en-US" altLang="zh-CN" dirty="0"/>
              <a:t>3x3 = 1x3 &amp; 3x1</a:t>
            </a:r>
          </a:p>
          <a:p>
            <a:r>
              <a:rPr lang="zh-CN" altLang="en-US" dirty="0"/>
              <a:t>参数降低 </a:t>
            </a:r>
            <a:r>
              <a:rPr lang="en-US" altLang="zh-CN" dirty="0"/>
              <a:t>33%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44F3F6-344E-41F5-861E-9188CEDBE04B}"/>
              </a:ext>
            </a:extLst>
          </p:cNvPr>
          <p:cNvSpPr txBox="1"/>
          <p:nvPr/>
        </p:nvSpPr>
        <p:spPr>
          <a:xfrm>
            <a:off x="3077241" y="5020056"/>
            <a:ext cx="144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分层的概念</a:t>
            </a:r>
          </a:p>
        </p:txBody>
      </p:sp>
    </p:spTree>
    <p:extLst>
      <p:ext uri="{BB962C8B-B14F-4D97-AF65-F5344CB8AC3E}">
        <p14:creationId xmlns:p14="http://schemas.microsoft.com/office/powerpoint/2010/main" val="206165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9931" y="2442754"/>
            <a:ext cx="286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CV</a:t>
            </a:r>
            <a:r>
              <a:rPr lang="zh-CN" altLang="en-US" dirty="0"/>
              <a:t>领域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49930" y="2947023"/>
            <a:ext cx="421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不定长数据，文本分类，</a:t>
            </a:r>
            <a:r>
              <a:rPr lang="en-US" altLang="zh-CN" dirty="0"/>
              <a:t>NLP</a:t>
            </a:r>
            <a:r>
              <a:rPr lang="zh-CN" altLang="en-US" dirty="0"/>
              <a:t>领域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10697" y="5429794"/>
            <a:ext cx="286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D89D40-F4AA-4271-9873-4B172BCE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018" y="1027906"/>
            <a:ext cx="3893861" cy="18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11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65232"/>
            <a:ext cx="6278562" cy="61387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97200" y="704740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V4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zh-CN" altLang="en-US" dirty="0"/>
              <a:t>引入 </a:t>
            </a:r>
            <a:r>
              <a:rPr lang="en-US" altLang="zh-CN" dirty="0"/>
              <a:t>skip connection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885" y="3740150"/>
            <a:ext cx="38766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73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743"/>
            <a:ext cx="8618537" cy="70127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03900" y="1573491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深度可分离卷积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14500" y="4394200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普通</a:t>
            </a:r>
          </a:p>
        </p:txBody>
      </p:sp>
    </p:spTree>
    <p:extLst>
      <p:ext uri="{BB962C8B-B14F-4D97-AF65-F5344CB8AC3E}">
        <p14:creationId xmlns:p14="http://schemas.microsoft.com/office/powerpoint/2010/main" val="2192427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1052"/>
            <a:ext cx="8691562" cy="4982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38" y="3683702"/>
            <a:ext cx="3382962" cy="26281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96300" y="4997801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只关注一个输入通道</a:t>
            </a:r>
          </a:p>
        </p:txBody>
      </p:sp>
    </p:spTree>
    <p:extLst>
      <p:ext uri="{BB962C8B-B14F-4D97-AF65-F5344CB8AC3E}">
        <p14:creationId xmlns:p14="http://schemas.microsoft.com/office/powerpoint/2010/main" val="1962901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6382"/>
            <a:ext cx="8126412" cy="67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03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65125"/>
            <a:ext cx="11401425" cy="5167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000" y="5803900"/>
            <a:ext cx="722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柱状图表示错误率</a:t>
            </a:r>
          </a:p>
        </p:txBody>
      </p:sp>
    </p:spTree>
    <p:extLst>
      <p:ext uri="{BB962C8B-B14F-4D97-AF65-F5344CB8AC3E}">
        <p14:creationId xmlns:p14="http://schemas.microsoft.com/office/powerpoint/2010/main" val="1241687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94461"/>
            <a:ext cx="11349037" cy="54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33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221876"/>
            <a:ext cx="11797553" cy="66361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668" y="1850859"/>
            <a:ext cx="2240188" cy="1539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856" y="3080196"/>
            <a:ext cx="1881459" cy="6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90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" y="429442"/>
            <a:ext cx="4010025" cy="1714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2" y="2143942"/>
            <a:ext cx="4362994" cy="7945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41274" y="2938470"/>
            <a:ext cx="253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梯度过小，学习不动了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09324"/>
            <a:ext cx="4428309" cy="14730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19529"/>
          <a:stretch/>
        </p:blipFill>
        <p:spPr>
          <a:xfrm>
            <a:off x="0" y="5248681"/>
            <a:ext cx="5275218" cy="9926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068" y="429442"/>
            <a:ext cx="7021238" cy="23945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037" y="2823945"/>
            <a:ext cx="4287688" cy="15081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9317" y="4503832"/>
            <a:ext cx="3469141" cy="20952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35040" y="5107577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自定义学习率调整</a:t>
            </a:r>
          </a:p>
        </p:txBody>
      </p:sp>
    </p:spTree>
    <p:extLst>
      <p:ext uri="{BB962C8B-B14F-4D97-AF65-F5344CB8AC3E}">
        <p14:creationId xmlns:p14="http://schemas.microsoft.com/office/powerpoint/2010/main" val="1056954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0"/>
            <a:ext cx="11854799" cy="666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30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348887"/>
            <a:ext cx="10654553" cy="59931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2" y="2371143"/>
            <a:ext cx="1523436" cy="8034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75314" y="1660515"/>
            <a:ext cx="3056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均值非</a:t>
            </a:r>
            <a:r>
              <a:rPr lang="en-US" altLang="zh-CN" sz="1400" dirty="0"/>
              <a:t>0</a:t>
            </a:r>
            <a:r>
              <a:rPr lang="zh-CN" altLang="en-US" sz="1400" dirty="0"/>
              <a:t>对网络学习不友好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75314" y="1923576"/>
            <a:ext cx="429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值位于（</a:t>
            </a:r>
            <a:r>
              <a:rPr lang="en-US" altLang="zh-CN" sz="1400" dirty="0"/>
              <a:t>0</a:t>
            </a:r>
            <a:r>
              <a:rPr lang="zh-CN" altLang="en-US" sz="1400" dirty="0"/>
              <a:t>，</a:t>
            </a:r>
            <a:r>
              <a:rPr lang="en-US" altLang="zh-CN" sz="1400" dirty="0"/>
              <a:t>1</a:t>
            </a:r>
            <a:r>
              <a:rPr lang="zh-CN" altLang="en-US" sz="1400" dirty="0"/>
              <a:t>）之间，导致梯度越来越小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848" y="3865867"/>
            <a:ext cx="948363" cy="7061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170" y="4824861"/>
            <a:ext cx="1632041" cy="11603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06908" y="5831349"/>
            <a:ext cx="429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X&lt;0</a:t>
            </a:r>
            <a:r>
              <a:rPr lang="zh-CN" altLang="en-US" sz="1400" dirty="0"/>
              <a:t>， 梯度为</a:t>
            </a:r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892961" y="2231353"/>
            <a:ext cx="429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解决</a:t>
            </a:r>
            <a:r>
              <a:rPr lang="en-US" altLang="zh-CN" sz="1400" dirty="0"/>
              <a:t>death </a:t>
            </a:r>
            <a:r>
              <a:rPr lang="en-US" altLang="zh-CN" sz="1400" dirty="0" err="1"/>
              <a:t>ReLU</a:t>
            </a:r>
            <a:r>
              <a:rPr lang="zh-CN" altLang="en-US" sz="1400" dirty="0"/>
              <a:t>的问题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165644" y="4970199"/>
            <a:ext cx="429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均值更接近</a:t>
            </a:r>
            <a:r>
              <a:rPr lang="en-US" altLang="zh-CN" sz="1400" dirty="0"/>
              <a:t>0</a:t>
            </a:r>
            <a:r>
              <a:rPr lang="zh-CN" altLang="en-US" sz="1400" dirty="0"/>
              <a:t>；小于</a:t>
            </a:r>
            <a:r>
              <a:rPr lang="en-US" altLang="zh-CN" sz="1400" dirty="0"/>
              <a:t>0</a:t>
            </a:r>
            <a:r>
              <a:rPr lang="zh-CN" altLang="en-US" sz="1400" dirty="0"/>
              <a:t>时计算量大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809" y="3786173"/>
            <a:ext cx="1646056" cy="957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2961" y="608141"/>
            <a:ext cx="3268162" cy="13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0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96000" y="2284413"/>
            <a:ext cx="4193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Sigmoid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输出在</a:t>
            </a:r>
            <a:r>
              <a:rPr lang="en-US" altLang="zh-CN" b="1" dirty="0"/>
              <a:t>0</a:t>
            </a:r>
            <a:r>
              <a:rPr lang="zh-CN" altLang="en-US" b="1" dirty="0"/>
              <a:t>，</a:t>
            </a:r>
            <a:r>
              <a:rPr lang="en-US" altLang="zh-CN" b="1" dirty="0"/>
              <a:t>1</a:t>
            </a:r>
            <a:r>
              <a:rPr lang="zh-CN" altLang="en-US" dirty="0"/>
              <a:t>之间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相当于概率值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可用于</a:t>
            </a:r>
            <a:r>
              <a:rPr lang="en-US" altLang="zh-CN" b="1" dirty="0"/>
              <a:t>2</a:t>
            </a:r>
            <a:r>
              <a:rPr lang="zh-CN" altLang="en-US" b="1" dirty="0"/>
              <a:t>分类</a:t>
            </a:r>
            <a:r>
              <a:rPr lang="zh-CN" altLang="en-US" dirty="0"/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1317784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" y="113348"/>
            <a:ext cx="5773375" cy="1763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8504" y="995308"/>
            <a:ext cx="648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如果是均匀分布，比如（</a:t>
            </a:r>
            <a:r>
              <a:rPr lang="en-US" altLang="zh-CN" sz="1400" dirty="0"/>
              <a:t>0</a:t>
            </a:r>
            <a:r>
              <a:rPr lang="zh-CN" altLang="en-US" sz="1400" dirty="0"/>
              <a:t>，</a:t>
            </a:r>
            <a:r>
              <a:rPr lang="en-US" altLang="zh-CN" sz="1400" dirty="0"/>
              <a:t>1</a:t>
            </a:r>
            <a:r>
              <a:rPr lang="zh-CN" altLang="en-US" sz="1400" dirty="0"/>
              <a:t>）之间，可以认为是好的初始化；如果集中分布，比如集中在</a:t>
            </a:r>
            <a:r>
              <a:rPr lang="en-US" altLang="zh-CN" sz="1400" dirty="0"/>
              <a:t>1</a:t>
            </a:r>
            <a:r>
              <a:rPr lang="zh-CN" altLang="en-US" sz="1400" dirty="0"/>
              <a:t>，或者集中在</a:t>
            </a:r>
            <a:r>
              <a:rPr lang="en-US" altLang="zh-CN" sz="1400" dirty="0"/>
              <a:t>0</a:t>
            </a:r>
            <a:r>
              <a:rPr lang="zh-CN" altLang="en-US" sz="1400" dirty="0"/>
              <a:t>，就是不好的分布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50" y="1932669"/>
            <a:ext cx="6398759" cy="9356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8" y="2923709"/>
            <a:ext cx="5290049" cy="145321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5065" y="4432323"/>
            <a:ext cx="466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Tanh</a:t>
            </a:r>
            <a:r>
              <a:rPr lang="en-US" altLang="zh-CN" sz="1400" dirty="0"/>
              <a:t>: </a:t>
            </a:r>
            <a:r>
              <a:rPr lang="zh-CN" altLang="en-US" sz="1400" dirty="0"/>
              <a:t>效果不好 （深层梯度趋向于</a:t>
            </a:r>
            <a:r>
              <a:rPr lang="en-US" altLang="zh-CN" sz="1400" dirty="0"/>
              <a:t>0</a:t>
            </a:r>
            <a:r>
              <a:rPr lang="zh-CN" altLang="en-US" sz="1400" dirty="0"/>
              <a:t>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8" y="4795502"/>
            <a:ext cx="6326777" cy="16843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5064" y="6479836"/>
            <a:ext cx="466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Tanh</a:t>
            </a:r>
            <a:r>
              <a:rPr lang="en-US" altLang="zh-CN" sz="1400" dirty="0"/>
              <a:t>: </a:t>
            </a:r>
            <a:r>
              <a:rPr lang="zh-CN" altLang="en-US" sz="1400" dirty="0"/>
              <a:t>方差为</a:t>
            </a:r>
            <a:r>
              <a:rPr lang="en-US" altLang="zh-CN" sz="1400" dirty="0"/>
              <a:t>1</a:t>
            </a:r>
            <a:r>
              <a:rPr lang="zh-CN" altLang="en-US" sz="1400" dirty="0"/>
              <a:t>。同样效果不好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668" y="2466229"/>
            <a:ext cx="4210081" cy="236817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58554" y="4950483"/>
            <a:ext cx="466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tanh</a:t>
            </a:r>
            <a:r>
              <a:rPr lang="zh-CN" altLang="en-US" sz="1400" dirty="0"/>
              <a:t>随机从输入通道数，输出通道数选一个数</a:t>
            </a:r>
            <a:endParaRPr lang="en-US" altLang="zh-CN" sz="1400" dirty="0"/>
          </a:p>
          <a:p>
            <a:r>
              <a:rPr lang="zh-CN" altLang="en-US" sz="1400" dirty="0"/>
              <a:t>各层激活值分布，不会集中在某个值上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1325" y="5514192"/>
            <a:ext cx="3415779" cy="12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1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50294"/>
          <a:stretch/>
        </p:blipFill>
        <p:spPr>
          <a:xfrm>
            <a:off x="130627" y="365125"/>
            <a:ext cx="5172894" cy="58510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912" y="134881"/>
            <a:ext cx="3629025" cy="5448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78286" y="5695406"/>
            <a:ext cx="325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多尺度裁剪</a:t>
            </a:r>
          </a:p>
        </p:txBody>
      </p:sp>
    </p:spTree>
    <p:extLst>
      <p:ext uri="{BB962C8B-B14F-4D97-AF65-F5344CB8AC3E}">
        <p14:creationId xmlns:p14="http://schemas.microsoft.com/office/powerpoint/2010/main" val="1125395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52096"/>
          <a:stretch/>
        </p:blipFill>
        <p:spPr>
          <a:xfrm>
            <a:off x="143690" y="274464"/>
            <a:ext cx="5029201" cy="59024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43647" y="2800965"/>
            <a:ext cx="325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有时候</a:t>
            </a:r>
            <a:r>
              <a:rPr lang="en-US" altLang="zh-CN" dirty="0"/>
              <a:t>loss</a:t>
            </a:r>
            <a:r>
              <a:rPr lang="zh-CN" altLang="en-US" dirty="0"/>
              <a:t>的值并不能反应出准确率，所以应该结合准确率来判断模型在训练集和测试集上的表现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32857" y="4514969"/>
            <a:ext cx="3252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学习率趋向于</a:t>
            </a:r>
            <a:r>
              <a:rPr lang="en-US" altLang="zh-CN" dirty="0"/>
              <a:t>0</a:t>
            </a:r>
            <a:r>
              <a:rPr lang="zh-CN" altLang="en-US" dirty="0"/>
              <a:t>的时候，表明模型已经学不到什么了，可以根据情况继续调整学习率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42980"/>
          <a:stretch/>
        </p:blipFill>
        <p:spPr>
          <a:xfrm>
            <a:off x="6208991" y="419270"/>
            <a:ext cx="5839319" cy="575769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48404" y="4330303"/>
            <a:ext cx="325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非常有效的方法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795659" y="3298116"/>
            <a:ext cx="325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尽量使数据集分布平衡</a:t>
            </a:r>
          </a:p>
        </p:txBody>
      </p:sp>
    </p:spTree>
    <p:extLst>
      <p:ext uri="{BB962C8B-B14F-4D97-AF65-F5344CB8AC3E}">
        <p14:creationId xmlns:p14="http://schemas.microsoft.com/office/powerpoint/2010/main" val="3778573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0"/>
            <a:ext cx="12197952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501819"/>
            <a:ext cx="357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可能是学习率比较大，导致动荡</a:t>
            </a:r>
          </a:p>
        </p:txBody>
      </p:sp>
    </p:spTree>
    <p:extLst>
      <p:ext uri="{BB962C8B-B14F-4D97-AF65-F5344CB8AC3E}">
        <p14:creationId xmlns:p14="http://schemas.microsoft.com/office/powerpoint/2010/main" val="2452513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0420"/>
            <a:ext cx="5981700" cy="2686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921407"/>
            <a:ext cx="5962650" cy="2466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0420"/>
            <a:ext cx="5867400" cy="2686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74" y="2623140"/>
            <a:ext cx="5386251" cy="27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28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130"/>
            <a:ext cx="5934075" cy="3028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619"/>
            <a:ext cx="4768760" cy="22045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13" y="182562"/>
            <a:ext cx="6338730" cy="34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6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6" y="111034"/>
            <a:ext cx="3076575" cy="91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" y="1143000"/>
            <a:ext cx="5867400" cy="5133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04159" y="5016137"/>
            <a:ext cx="25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生成的数据存放位置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40480" y="2274723"/>
            <a:ext cx="13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图像数据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92880" y="1328057"/>
            <a:ext cx="13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标量数据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771" y="32858"/>
            <a:ext cx="5010150" cy="485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771" y="654364"/>
            <a:ext cx="5743575" cy="4762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19084" y="1060268"/>
            <a:ext cx="29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用于将数据写入文件</a:t>
            </a:r>
          </a:p>
        </p:txBody>
      </p:sp>
      <p:sp>
        <p:nvSpPr>
          <p:cNvPr id="12" name="矩形 11"/>
          <p:cNvSpPr/>
          <p:nvPr/>
        </p:nvSpPr>
        <p:spPr>
          <a:xfrm>
            <a:off x="6400662" y="3331029"/>
            <a:ext cx="5042401" cy="770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160293" y="5433057"/>
            <a:ext cx="5022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AttributeError: 'list' object has no attribute 'value'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12" y="5719762"/>
            <a:ext cx="4619625" cy="11144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190412" y="6557553"/>
            <a:ext cx="1005840" cy="276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30248" y="6133622"/>
            <a:ext cx="366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每次测试都在固定的数据集上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19041" y="1143000"/>
            <a:ext cx="13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值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491195" y="1101855"/>
            <a:ext cx="13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名字</a:t>
            </a:r>
          </a:p>
        </p:txBody>
      </p:sp>
    </p:spTree>
    <p:extLst>
      <p:ext uri="{BB962C8B-B14F-4D97-AF65-F5344CB8AC3E}">
        <p14:creationId xmlns:p14="http://schemas.microsoft.com/office/powerpoint/2010/main" val="1685909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3E36AE-CB14-4D04-ACE4-B932C299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18" y="149798"/>
            <a:ext cx="2495550" cy="15906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E85853-23BA-4C81-8DF1-25FC254F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28" y="373635"/>
            <a:ext cx="3495675" cy="1143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93ECD9-6BA5-4605-A9A0-CD677F421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47"/>
          <a:stretch/>
        </p:blipFill>
        <p:spPr>
          <a:xfrm>
            <a:off x="246696" y="1867779"/>
            <a:ext cx="8772525" cy="7740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6456C4-4BE1-4637-A6D1-9DC8D10FA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96" y="2992939"/>
            <a:ext cx="9191625" cy="428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29D0F2-D052-4E31-A307-850B9F16F058}"/>
              </a:ext>
            </a:extLst>
          </p:cNvPr>
          <p:cNvSpPr txBox="1"/>
          <p:nvPr/>
        </p:nvSpPr>
        <p:spPr>
          <a:xfrm>
            <a:off x="9197009" y="1974574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打不开</a:t>
            </a:r>
            <a:r>
              <a:rPr lang="en-US" altLang="zh-CN" dirty="0" err="1"/>
              <a:t>tensorboard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1A758B-8BED-4EB9-ACA6-88898F082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587" y="2885642"/>
            <a:ext cx="2246083" cy="6430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B3E9EAF-D4D5-451E-AC49-416EB699DF7E}"/>
              </a:ext>
            </a:extLst>
          </p:cNvPr>
          <p:cNvSpPr txBox="1"/>
          <p:nvPr/>
        </p:nvSpPr>
        <p:spPr>
          <a:xfrm>
            <a:off x="9197009" y="2516310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打开后，出现错误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802F7A-910D-4C17-AFE0-E9AAEAF196FE}"/>
              </a:ext>
            </a:extLst>
          </p:cNvPr>
          <p:cNvSpPr txBox="1"/>
          <p:nvPr/>
        </p:nvSpPr>
        <p:spPr>
          <a:xfrm>
            <a:off x="246696" y="3544970"/>
            <a:ext cx="972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重新运行程序，删掉旧的</a:t>
            </a:r>
            <a:r>
              <a:rPr lang="en-US" altLang="zh-CN" dirty="0"/>
              <a:t>log</a:t>
            </a:r>
            <a:r>
              <a:rPr lang="zh-CN" altLang="en-US" dirty="0"/>
              <a:t>文件。重新运行命令行，成功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83783B-A01F-43FE-8AB0-C41995C634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838"/>
          <a:stretch/>
        </p:blipFill>
        <p:spPr>
          <a:xfrm>
            <a:off x="1417982" y="4033424"/>
            <a:ext cx="4373217" cy="22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6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A4E7FC-DCEE-44B9-B4A5-B9AB7221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6298"/>
            <a:ext cx="5762625" cy="3600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43D163-5D0B-44CB-B179-69286DE2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2" y="128578"/>
            <a:ext cx="2009775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664E8B-1CBA-4B60-A893-83E1FAB99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0078"/>
            <a:ext cx="2524125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6161AE-2352-4F00-B471-9425D7BB2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2" y="1483638"/>
            <a:ext cx="5114925" cy="1028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875629-96F0-419B-A2E6-A7636D1EE491}"/>
              </a:ext>
            </a:extLst>
          </p:cNvPr>
          <p:cNvSpPr txBox="1"/>
          <p:nvPr/>
        </p:nvSpPr>
        <p:spPr>
          <a:xfrm>
            <a:off x="5479808" y="3444126"/>
            <a:ext cx="1899138" cy="376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元数据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66512A-2A20-4C5D-A34E-6DA09063D79E}"/>
              </a:ext>
            </a:extLst>
          </p:cNvPr>
          <p:cNvSpPr txBox="1"/>
          <p:nvPr/>
        </p:nvSpPr>
        <p:spPr>
          <a:xfrm>
            <a:off x="5479808" y="3159668"/>
            <a:ext cx="1899138" cy="376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索引信息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3594DF-DC73-4721-8085-5B7DEDF98602}"/>
              </a:ext>
            </a:extLst>
          </p:cNvPr>
          <p:cNvSpPr txBox="1"/>
          <p:nvPr/>
        </p:nvSpPr>
        <p:spPr>
          <a:xfrm>
            <a:off x="5479808" y="2875210"/>
            <a:ext cx="1899138" cy="376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9B153F-1E94-4D1C-9282-A200E878A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068" y="1622751"/>
            <a:ext cx="4476750" cy="15335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BB8B92-21C8-43CE-ABA1-9142A09DE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7249" y="414328"/>
            <a:ext cx="3781425" cy="857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47142E-74E1-4047-B5E5-48AE03B4E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9843" y="4758815"/>
            <a:ext cx="4267200" cy="16478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C3E8F7-8E51-4FE6-87D2-5701914B1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793" y="3063365"/>
            <a:ext cx="43910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57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63C4660-A768-4A8E-89B0-B5D02A091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" y="2058425"/>
            <a:ext cx="4238625" cy="1609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AFFE39-D158-4434-BD46-14EDE6B8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5" y="302968"/>
            <a:ext cx="4352925" cy="1609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D0FEDAC-ECC4-48D4-8F1E-6A4C905E4211}"/>
              </a:ext>
            </a:extLst>
          </p:cNvPr>
          <p:cNvSpPr/>
          <p:nvPr/>
        </p:nvSpPr>
        <p:spPr>
          <a:xfrm>
            <a:off x="2180492" y="1434905"/>
            <a:ext cx="1772530" cy="23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21D07-6AED-4528-8932-8614F709A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342" y="2191774"/>
            <a:ext cx="4381500" cy="13430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953EE7-C950-4B39-8A95-CC24F46AAAD4}"/>
              </a:ext>
            </a:extLst>
          </p:cNvPr>
          <p:cNvSpPr txBox="1"/>
          <p:nvPr/>
        </p:nvSpPr>
        <p:spPr>
          <a:xfrm>
            <a:off x="5043710" y="511838"/>
            <a:ext cx="714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冻结头两层，分别从头开始训练，和调用已经训练好的模型继续训练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5B30C2-4EC8-4398-86B7-34074F2773DD}"/>
              </a:ext>
            </a:extLst>
          </p:cNvPr>
          <p:cNvSpPr txBox="1"/>
          <p:nvPr/>
        </p:nvSpPr>
        <p:spPr>
          <a:xfrm>
            <a:off x="205665" y="4625009"/>
            <a:ext cx="997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其它可调节的参数：</a:t>
            </a:r>
            <a:endParaRPr lang="en-US" altLang="zh-CN" dirty="0"/>
          </a:p>
          <a:p>
            <a:r>
              <a:rPr lang="en-US" altLang="zh-CN" dirty="0"/>
              <a:t>Activation</a:t>
            </a:r>
          </a:p>
          <a:p>
            <a:r>
              <a:rPr lang="en-US" altLang="zh-CN" dirty="0"/>
              <a:t>Kernel initializer </a:t>
            </a:r>
            <a:r>
              <a:rPr lang="zh-CN" altLang="en-US" dirty="0"/>
              <a:t>参数初始化方法</a:t>
            </a:r>
            <a:endParaRPr lang="en-US" altLang="zh-CN" dirty="0"/>
          </a:p>
          <a:p>
            <a:r>
              <a:rPr lang="en-US" altLang="zh-CN" dirty="0"/>
              <a:t>Optimizer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6E3B3C-A0BF-4A4E-8F91-4025FE0D1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10" y="4587088"/>
            <a:ext cx="5657850" cy="1238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592A87-9D48-4BBA-8FCD-5F04BA936407}"/>
              </a:ext>
            </a:extLst>
          </p:cNvPr>
          <p:cNvSpPr txBox="1"/>
          <p:nvPr/>
        </p:nvSpPr>
        <p:spPr>
          <a:xfrm>
            <a:off x="5043710" y="4306992"/>
            <a:ext cx="714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图像增强的部分方法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74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EB9568-DC95-4347-AB54-899BDC90DD46}"/>
              </a:ext>
            </a:extLst>
          </p:cNvPr>
          <p:cNvSpPr txBox="1"/>
          <p:nvPr/>
        </p:nvSpPr>
        <p:spPr>
          <a:xfrm>
            <a:off x="3657600" y="2099747"/>
            <a:ext cx="419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相当于归一化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837EEA-6DB0-4212-AAB8-CB01A04A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10" y="5102180"/>
            <a:ext cx="4594777" cy="15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29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0C5F5-EDEF-46FB-99CE-119EA578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 normalization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B3B7A-A721-4F6F-ACED-41C632FD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封装 </a:t>
            </a:r>
            <a:r>
              <a:rPr lang="en-US" altLang="zh-CN" dirty="0"/>
              <a:t>conv_2d</a:t>
            </a:r>
            <a:r>
              <a:rPr lang="zh-CN" altLang="en-US" dirty="0"/>
              <a:t>， 以及</a:t>
            </a:r>
            <a:r>
              <a:rPr lang="en-US" altLang="zh-CN" dirty="0"/>
              <a:t>pooling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A304F-BCA0-4A91-9B01-8ACDCFD3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2" y="2840404"/>
            <a:ext cx="5314121" cy="21220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EEFCFC-3CA3-4423-9073-BFB96828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0404"/>
            <a:ext cx="5438775" cy="3962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5D1469-4532-48DE-A553-AA543D4EACD4}"/>
              </a:ext>
            </a:extLst>
          </p:cNvPr>
          <p:cNvSpPr/>
          <p:nvPr/>
        </p:nvSpPr>
        <p:spPr>
          <a:xfrm>
            <a:off x="6241774" y="144763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#</a:t>
            </a:r>
            <a:r>
              <a:rPr lang="zh-CN" altLang="en-US" dirty="0"/>
              <a:t>加入</a:t>
            </a:r>
            <a:r>
              <a:rPr lang="en-US" altLang="zh-CN" dirty="0"/>
              <a:t>batch normalization</a:t>
            </a:r>
          </a:p>
          <a:p>
            <a:r>
              <a:rPr lang="en-US" altLang="zh-CN" dirty="0"/>
              <a:t>#without bn: conv -&gt; activation</a:t>
            </a:r>
          </a:p>
          <a:p>
            <a:r>
              <a:rPr lang="en-US" altLang="zh-CN" dirty="0"/>
              <a:t>#</a:t>
            </a:r>
            <a:r>
              <a:rPr lang="en-US" altLang="zh-CN" b="1" dirty="0"/>
              <a:t>with bn: conv -&gt; bn -&gt; activation</a:t>
            </a:r>
          </a:p>
          <a:p>
            <a:r>
              <a:rPr lang="en-US" altLang="zh-CN" dirty="0"/>
              <a:t># </a:t>
            </a:r>
            <a:r>
              <a:rPr lang="en-US" altLang="zh-CN" dirty="0" err="1"/>
              <a:t>is_training</a:t>
            </a:r>
            <a:r>
              <a:rPr lang="en-US" altLang="zh-CN" dirty="0"/>
              <a:t>: training stage - True, test stage - False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96A8DC-254A-4299-92EB-3408CEC65F25}"/>
              </a:ext>
            </a:extLst>
          </p:cNvPr>
          <p:cNvSpPr txBox="1"/>
          <p:nvPr/>
        </p:nvSpPr>
        <p:spPr>
          <a:xfrm>
            <a:off x="106017" y="5221357"/>
            <a:ext cx="5989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/>
              <a:t>提升的几个方法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训练</a:t>
            </a:r>
            <a:r>
              <a:rPr lang="zh-CN" altLang="en-US" dirty="0">
                <a:solidFill>
                  <a:srgbClr val="FF0000"/>
                </a:solidFill>
              </a:rPr>
              <a:t>更多的次数</a:t>
            </a:r>
            <a:r>
              <a:rPr lang="zh-CN" altLang="en-US" dirty="0"/>
              <a:t>，加深层次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数据增强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修改</a:t>
            </a:r>
            <a:r>
              <a:rPr lang="en-US" altLang="zh-CN" dirty="0"/>
              <a:t>activation</a:t>
            </a:r>
            <a:r>
              <a:rPr lang="zh-CN" altLang="en-US" dirty="0"/>
              <a:t>方法，</a:t>
            </a:r>
            <a:r>
              <a:rPr lang="en-US" altLang="zh-CN" dirty="0"/>
              <a:t>optimizer</a:t>
            </a:r>
          </a:p>
          <a:p>
            <a:r>
              <a:rPr lang="zh-CN" altLang="en-US" dirty="0"/>
              <a:t>加入</a:t>
            </a:r>
            <a:r>
              <a:rPr lang="en-US" altLang="zh-CN" dirty="0">
                <a:solidFill>
                  <a:srgbClr val="FF0000"/>
                </a:solidFill>
              </a:rPr>
              <a:t>batch normalization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27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Max</a:t>
            </a:r>
            <a:r>
              <a:rPr lang="zh-CN" altLang="en-US" dirty="0"/>
              <a:t>： 如果有两个数，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，并且</a:t>
            </a:r>
            <a:r>
              <a:rPr lang="en-US" altLang="zh-CN" dirty="0"/>
              <a:t>a&gt;b</a:t>
            </a:r>
            <a:r>
              <a:rPr lang="zh-CN" altLang="en-US" dirty="0"/>
              <a:t>，取</a:t>
            </a:r>
            <a:r>
              <a:rPr lang="en-US" altLang="zh-CN" dirty="0"/>
              <a:t>max</a:t>
            </a:r>
            <a:r>
              <a:rPr lang="zh-CN" altLang="en-US" dirty="0"/>
              <a:t>，就直接取</a:t>
            </a:r>
            <a:r>
              <a:rPr lang="en-US" altLang="zh-CN" dirty="0"/>
              <a:t>a</a:t>
            </a:r>
            <a:r>
              <a:rPr lang="zh-CN" altLang="en-US" dirty="0"/>
              <a:t>，没有第二种可能</a:t>
            </a:r>
            <a:r>
              <a:rPr lang="en-US" altLang="zh-CN" dirty="0"/>
              <a:t>. </a:t>
            </a:r>
          </a:p>
          <a:p>
            <a:pPr marL="0" indent="0">
              <a:buNone/>
            </a:pPr>
            <a:r>
              <a:rPr lang="en-US" altLang="zh-CN" dirty="0" err="1"/>
              <a:t>Softmax</a:t>
            </a:r>
            <a:r>
              <a:rPr lang="en-US" altLang="zh-CN" dirty="0"/>
              <a:t>: max</a:t>
            </a:r>
            <a:r>
              <a:rPr lang="zh-CN" altLang="en-US" dirty="0"/>
              <a:t>会造成分值小的那个‘饥饿’，如果希望分值大的经常被取到，分值小的偶尔也被取到，按照</a:t>
            </a:r>
            <a:r>
              <a:rPr lang="en-US" altLang="zh-CN" dirty="0" err="1"/>
              <a:t>softmax</a:t>
            </a:r>
            <a:r>
              <a:rPr lang="zh-CN" altLang="en-US" dirty="0"/>
              <a:t>计算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的概率。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71" y="3681413"/>
            <a:ext cx="84677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5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96000" y="5495521"/>
            <a:ext cx="482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衡量两个类别之间的分布，更适合于分类问题</a:t>
            </a:r>
          </a:p>
        </p:txBody>
      </p:sp>
    </p:spTree>
    <p:extLst>
      <p:ext uri="{BB962C8B-B14F-4D97-AF65-F5344CB8AC3E}">
        <p14:creationId xmlns:p14="http://schemas.microsoft.com/office/powerpoint/2010/main" val="292396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24744" y="6262449"/>
            <a:ext cx="419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找到最优参数</a:t>
            </a:r>
            <a:r>
              <a:rPr lang="en-US" altLang="zh-CN" dirty="0" err="1"/>
              <a:t>w,b</a:t>
            </a:r>
            <a:r>
              <a:rPr lang="zh-CN" altLang="en-US" dirty="0"/>
              <a:t>，</a:t>
            </a:r>
          </a:p>
        </p:txBody>
      </p:sp>
      <p:sp>
        <p:nvSpPr>
          <p:cNvPr id="6" name="矩形 5"/>
          <p:cNvSpPr/>
          <p:nvPr/>
        </p:nvSpPr>
        <p:spPr>
          <a:xfrm>
            <a:off x="3290580" y="295338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梯度（下降方向）</a:t>
            </a:r>
          </a:p>
        </p:txBody>
      </p:sp>
      <p:sp>
        <p:nvSpPr>
          <p:cNvPr id="7" name="矩形 6"/>
          <p:cNvSpPr/>
          <p:nvPr/>
        </p:nvSpPr>
        <p:spPr>
          <a:xfrm>
            <a:off x="1061785" y="3429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更新参数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D8A7F3-D977-4CCF-9277-2D66DDF5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334880"/>
            <a:ext cx="13011150" cy="7315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AB7C4F-A550-4470-86E6-4585A40D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645" y="1207700"/>
            <a:ext cx="6661355" cy="524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9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35225</TotalTime>
  <Words>1919</Words>
  <Application>Microsoft Office PowerPoint</Application>
  <PresentationFormat>宽屏</PresentationFormat>
  <Paragraphs>221</Paragraphs>
  <Slides>60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5" baseType="lpstr">
      <vt:lpstr>等线</vt:lpstr>
      <vt:lpstr>等线 Light</vt:lpstr>
      <vt:lpstr>宋体</vt:lpstr>
      <vt:lpstr>Arial</vt:lpstr>
      <vt:lpstr>Office 主题​​</vt:lpstr>
      <vt:lpstr>深度学习之神经网络(CNN/RNN/GAN)算法原理+实战</vt:lpstr>
      <vt:lpstr>目录</vt:lpstr>
      <vt:lpstr>PowerPoint 演示文稿</vt:lpstr>
      <vt:lpstr>PowerPoint 演示文稿</vt:lpstr>
      <vt:lpstr>PowerPoint 演示文稿</vt:lpstr>
      <vt:lpstr>PowerPoint 演示文稿</vt:lpstr>
      <vt:lpstr>Softmax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 - 1</vt:lpstr>
      <vt:lpstr>PowerPoint 演示文稿</vt:lpstr>
      <vt:lpstr>PowerPoint 演示文稿</vt:lpstr>
      <vt:lpstr>PowerPoint 演示文稿</vt:lpstr>
      <vt:lpstr>卷积神经网络 – 图像处理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Sample </vt:lpstr>
      <vt:lpstr>卷积神经网络Sample </vt:lpstr>
      <vt:lpstr>PowerPoint 演示文稿</vt:lpstr>
      <vt:lpstr>PowerPoint 演示文稿</vt:lpstr>
      <vt:lpstr>PowerPoint 演示文稿</vt:lpstr>
      <vt:lpstr>PowerPoint 演示文稿</vt:lpstr>
      <vt:lpstr>VGGNet（牛津大学机器人实验室）</vt:lpstr>
      <vt:lpstr>PowerPoint 演示文稿</vt:lpstr>
      <vt:lpstr>PowerPoint 演示文稿</vt:lpstr>
      <vt:lpstr>ResNet(何恺明) – 可以加深网络层次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Batch normalization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research47</dc:creator>
  <cp:lastModifiedBy>Liu Liyan (刘 丽艳)</cp:lastModifiedBy>
  <cp:revision>195</cp:revision>
  <dcterms:created xsi:type="dcterms:W3CDTF">2020-04-23T07:57:13Z</dcterms:created>
  <dcterms:modified xsi:type="dcterms:W3CDTF">2020-12-02T01:34:54Z</dcterms:modified>
</cp:coreProperties>
</file>